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80" r:id="rId4"/>
    <p:sldId id="278" r:id="rId5"/>
    <p:sldId id="259" r:id="rId6"/>
    <p:sldId id="260" r:id="rId7"/>
    <p:sldId id="261" r:id="rId8"/>
    <p:sldId id="289" r:id="rId9"/>
    <p:sldId id="262" r:id="rId10"/>
    <p:sldId id="282" r:id="rId11"/>
    <p:sldId id="283" r:id="rId12"/>
    <p:sldId id="284" r:id="rId13"/>
    <p:sldId id="263" r:id="rId14"/>
    <p:sldId id="265" r:id="rId15"/>
    <p:sldId id="267" r:id="rId16"/>
    <p:sldId id="268" r:id="rId17"/>
    <p:sldId id="269" r:id="rId18"/>
    <p:sldId id="293" r:id="rId19"/>
    <p:sldId id="295" r:id="rId20"/>
    <p:sldId id="270" r:id="rId21"/>
    <p:sldId id="271" r:id="rId22"/>
    <p:sldId id="285" r:id="rId23"/>
    <p:sldId id="286" r:id="rId24"/>
    <p:sldId id="287" r:id="rId25"/>
    <p:sldId id="288" r:id="rId26"/>
    <p:sldId id="290" r:id="rId27"/>
    <p:sldId id="276" r:id="rId28"/>
    <p:sldId id="291" r:id="rId29"/>
    <p:sldId id="292" r:id="rId30"/>
    <p:sldId id="294" r:id="rId31"/>
    <p:sldId id="296" r:id="rId3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6" autoAdjust="0"/>
    <p:restoredTop sz="94752" autoAdjust="0"/>
  </p:normalViewPr>
  <p:slideViewPr>
    <p:cSldViewPr>
      <p:cViewPr varScale="1">
        <p:scale>
          <a:sx n="37" d="100"/>
          <a:sy n="37" d="100"/>
        </p:scale>
        <p:origin x="-78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90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pic>
        <p:nvPicPr>
          <p:cNvPr id="12" name="Picture 11" descr="9_02.jpg"/>
          <p:cNvPicPr preferRelativeResize="0">
            <a:picLocks/>
          </p:cNvPicPr>
          <p:nvPr/>
        </p:nvPicPr>
        <p:blipFill>
          <a:blip r:embed="rId2" cstate="print">
            <a:duotone>
              <a:schemeClr val="accent1">
                <a:shade val="45000"/>
                <a:satMod val="135000"/>
              </a:schemeClr>
              <a:prstClr val="white"/>
            </a:duotone>
          </a:blip>
          <a:stretch>
            <a:fillRect/>
          </a:stretch>
        </p:blipFill>
        <p:spPr>
          <a:xfrm>
            <a:off x="7754112" y="0"/>
            <a:ext cx="73152" cy="6858000"/>
          </a:xfrm>
          <a:prstGeom prst="rect">
            <a:avLst/>
          </a:prstGeom>
        </p:spPr>
      </p:pic>
      <p:pic>
        <p:nvPicPr>
          <p:cNvPr id="7" name="Picture 6" descr="1_05.jpg"/>
          <p:cNvPicPr>
            <a:picLocks noChangeAspect="1"/>
          </p:cNvPicPr>
          <p:nvPr/>
        </p:nvPicPr>
        <p:blipFill>
          <a:blip r:embed="rId3" cstate="print"/>
          <a:stretch>
            <a:fillRect/>
          </a:stretch>
        </p:blipFill>
        <p:spPr>
          <a:xfrm>
            <a:off x="7810500" y="0"/>
            <a:ext cx="1333500" cy="6858000"/>
          </a:xfrm>
          <a:prstGeom prst="rect">
            <a:avLst/>
          </a:prstGeom>
        </p:spPr>
      </p:pic>
      <p:grpSp>
        <p:nvGrpSpPr>
          <p:cNvPr id="4" name="Group 17"/>
          <p:cNvGrpSpPr/>
          <p:nvPr/>
        </p:nvGrpSpPr>
        <p:grpSpPr>
          <a:xfrm>
            <a:off x="0" y="6630352"/>
            <a:ext cx="9144000" cy="228600"/>
            <a:chOff x="0" y="6582727"/>
            <a:chExt cx="9144000" cy="228600"/>
          </a:xfrm>
        </p:grpSpPr>
        <p:sp>
          <p:nvSpPr>
            <p:cNvPr id="10" name="Rectangle 9"/>
            <p:cNvSpPr/>
            <p:nvPr/>
          </p:nvSpPr>
          <p:spPr>
            <a:xfrm>
              <a:off x="7813040" y="6582727"/>
              <a:ext cx="1330960" cy="228600"/>
            </a:xfrm>
            <a:prstGeom prst="rect">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34101" y="6582727"/>
              <a:ext cx="1609724" cy="228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6582727"/>
              <a:ext cx="6096000" cy="228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457200" y="1371600"/>
            <a:ext cx="6781800" cy="1069975"/>
          </a:xfrm>
        </p:spPr>
        <p:txBody>
          <a:bodyPr bIns="0" anchor="b" anchorCtr="0">
            <a:noAutofit/>
          </a:bodyPr>
          <a:lstStyle>
            <a:lvl1pPr>
              <a:defRPr sz="4200" baseline="0"/>
            </a:lvl1pPr>
          </a:lstStyle>
          <a:p>
            <a:r>
              <a:rPr lang="pl-PL" smtClean="0"/>
              <a:t>Kliknij, aby edytować styl</a:t>
            </a:r>
            <a:endParaRPr lang="en-US" dirty="0"/>
          </a:p>
        </p:txBody>
      </p:sp>
      <p:sp>
        <p:nvSpPr>
          <p:cNvPr id="3" name="Subtitle 2"/>
          <p:cNvSpPr>
            <a:spLocks noGrp="1"/>
          </p:cNvSpPr>
          <p:nvPr>
            <p:ph type="subTitle" idx="1"/>
          </p:nvPr>
        </p:nvSpPr>
        <p:spPr>
          <a:xfrm>
            <a:off x="457200" y="2438400"/>
            <a:ext cx="6781800" cy="762000"/>
          </a:xfrm>
        </p:spPr>
        <p:txBody>
          <a:bodyPr lIns="0" tIns="0" rIns="0">
            <a:normAutofit/>
          </a:bodyPr>
          <a:lstStyle>
            <a:lvl1pPr marL="0" indent="0" algn="l">
              <a:buNone/>
              <a:defRPr sz="24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19" name="Date Placeholder 18"/>
          <p:cNvSpPr>
            <a:spLocks noGrp="1"/>
          </p:cNvSpPr>
          <p:nvPr>
            <p:ph type="dt" sz="half" idx="10"/>
          </p:nvPr>
        </p:nvSpPr>
        <p:spPr>
          <a:xfrm>
            <a:off x="6210300" y="6610350"/>
            <a:ext cx="1524000" cy="228600"/>
          </a:xfrm>
        </p:spPr>
        <p:txBody>
          <a:bodyPr/>
          <a:lstStyle/>
          <a:p>
            <a:fld id="{66221E02-25CB-4963-84BC-0813985E7D90}" type="datetimeFigureOut">
              <a:rPr lang="pl-PL" smtClean="0"/>
              <a:pPr/>
              <a:t>2014-03-01</a:t>
            </a:fld>
            <a:endParaRPr lang="pl-PL"/>
          </a:p>
        </p:txBody>
      </p:sp>
      <p:sp>
        <p:nvSpPr>
          <p:cNvPr id="20" name="Slide Number Placeholder 19"/>
          <p:cNvSpPr>
            <a:spLocks noGrp="1"/>
          </p:cNvSpPr>
          <p:nvPr>
            <p:ph type="sldNum" sz="quarter" idx="11"/>
          </p:nvPr>
        </p:nvSpPr>
        <p:spPr>
          <a:xfrm>
            <a:off x="7924800" y="6610350"/>
            <a:ext cx="1198880" cy="228600"/>
          </a:xfrm>
        </p:spPr>
        <p:txBody>
          <a:bodyPr/>
          <a:lstStyle/>
          <a:p>
            <a:fld id="{589B7C76-EFF2-4CD8-A475-4750F11B4BC6}" type="slidenum">
              <a:rPr lang="pl-PL" smtClean="0"/>
              <a:pPr/>
              <a:t>‹#›</a:t>
            </a:fld>
            <a:endParaRPr lang="pl-PL"/>
          </a:p>
        </p:txBody>
      </p:sp>
      <p:sp>
        <p:nvSpPr>
          <p:cNvPr id="21" name="Footer Placeholder 20"/>
          <p:cNvSpPr>
            <a:spLocks noGrp="1"/>
          </p:cNvSpPr>
          <p:nvPr>
            <p:ph type="ftr" sz="quarter" idx="12"/>
          </p:nvPr>
        </p:nvSpPr>
        <p:spPr>
          <a:xfrm>
            <a:off x="457200" y="6611112"/>
            <a:ext cx="5600700" cy="228600"/>
          </a:xfrm>
        </p:spPr>
        <p:txBody>
          <a:bodyPr/>
          <a:lstStyle/>
          <a:p>
            <a:endParaRPr lang="pl-PL"/>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grpSp>
        <p:nvGrpSpPr>
          <p:cNvPr id="4" name="Group 10"/>
          <p:cNvGrpSpPr/>
          <p:nvPr/>
        </p:nvGrpSpPr>
        <p:grpSpPr>
          <a:xfrm>
            <a:off x="0" y="6631305"/>
            <a:ext cx="9144000" cy="228600"/>
            <a:chOff x="0" y="6583680"/>
            <a:chExt cx="9144000" cy="228600"/>
          </a:xfrm>
        </p:grpSpPr>
        <p:sp>
          <p:nvSpPr>
            <p:cNvPr id="12" name="Rectangle 1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Date Placeholder 21"/>
          <p:cNvSpPr>
            <a:spLocks noGrp="1"/>
          </p:cNvSpPr>
          <p:nvPr>
            <p:ph type="dt" sz="half" idx="10"/>
          </p:nvPr>
        </p:nvSpPr>
        <p:spPr/>
        <p:txBody>
          <a:bodyPr/>
          <a:lstStyle/>
          <a:p>
            <a:fld id="{66221E02-25CB-4963-84BC-0813985E7D90}" type="datetimeFigureOut">
              <a:rPr lang="pl-PL" smtClean="0"/>
              <a:pPr/>
              <a:t>2014-03-01</a:t>
            </a:fld>
            <a:endParaRPr lang="pl-PL"/>
          </a:p>
        </p:txBody>
      </p:sp>
      <p:sp>
        <p:nvSpPr>
          <p:cNvPr id="23" name="Slide Number Placeholder 22"/>
          <p:cNvSpPr>
            <a:spLocks noGrp="1"/>
          </p:cNvSpPr>
          <p:nvPr>
            <p:ph type="sldNum" sz="quarter" idx="11"/>
          </p:nvPr>
        </p:nvSpPr>
        <p:spPr/>
        <p:txBody>
          <a:bodyPr/>
          <a:lstStyle/>
          <a:p>
            <a:fld id="{589B7C76-EFF2-4CD8-A475-4750F11B4BC6}" type="slidenum">
              <a:rPr lang="pl-PL" smtClean="0"/>
              <a:pPr/>
              <a:t>‹#›</a:t>
            </a:fld>
            <a:endParaRPr lang="pl-PL"/>
          </a:p>
        </p:txBody>
      </p:sp>
      <p:sp>
        <p:nvSpPr>
          <p:cNvPr id="24" name="Footer Placeholder 23"/>
          <p:cNvSpPr>
            <a:spLocks noGrp="1"/>
          </p:cNvSpPr>
          <p:nvPr>
            <p:ph type="ftr" sz="quarter" idx="12"/>
          </p:nvPr>
        </p:nvSpPr>
        <p:spPr/>
        <p:txBody>
          <a:bodyPr/>
          <a:lstStyle/>
          <a:p>
            <a:endParaRPr lang="pl-PL"/>
          </a:p>
        </p:txBody>
      </p:sp>
      <p:pic>
        <p:nvPicPr>
          <p:cNvPr id="11" name="Picture 10" descr="bar_06.png"/>
          <p:cNvPicPr>
            <a:picLocks noChangeAspect="1"/>
          </p:cNvPicPr>
          <p:nvPr/>
        </p:nvPicPr>
        <p:blipFill>
          <a:blip r:embed="rId2" cstate="print">
            <a:duotone>
              <a:schemeClr val="accent2">
                <a:shade val="45000"/>
                <a:satMod val="135000"/>
              </a:schemeClr>
              <a:prstClr val="white"/>
            </a:duotone>
          </a:blip>
          <a:stretch>
            <a:fillRect/>
          </a:stretch>
        </p:blipFill>
        <p:spPr>
          <a:xfrm>
            <a:off x="0" y="403860"/>
            <a:ext cx="9144000" cy="53340"/>
          </a:xfrm>
          <a:prstGeom prst="rect">
            <a:avLst/>
          </a:prstGeom>
        </p:spPr>
      </p:pic>
      <p:pic>
        <p:nvPicPr>
          <p:cNvPr id="14" name="Picture 13" descr="2_01.jpg"/>
          <p:cNvPicPr>
            <a:picLocks noChangeAspect="1"/>
          </p:cNvPicPr>
          <p:nvPr/>
        </p:nvPicPr>
        <p:blipFill>
          <a:blip r:embed="rId3" cstate="print"/>
          <a:stretch>
            <a:fillRect/>
          </a:stretch>
        </p:blipFill>
        <p:spPr>
          <a:xfrm>
            <a:off x="0" y="0"/>
            <a:ext cx="9144000" cy="403860"/>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89085"/>
            <a:ext cx="2057400" cy="5537078"/>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457200" y="585216"/>
            <a:ext cx="6019800" cy="5541264"/>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grpSp>
        <p:nvGrpSpPr>
          <p:cNvPr id="4" name="Group 10"/>
          <p:cNvGrpSpPr/>
          <p:nvPr/>
        </p:nvGrpSpPr>
        <p:grpSpPr>
          <a:xfrm>
            <a:off x="0" y="6631305"/>
            <a:ext cx="9144000" cy="228600"/>
            <a:chOff x="0" y="6583680"/>
            <a:chExt cx="9144000" cy="228600"/>
          </a:xfrm>
        </p:grpSpPr>
        <p:sp>
          <p:nvSpPr>
            <p:cNvPr id="12" name="Rectangle 1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Date Placeholder 21"/>
          <p:cNvSpPr>
            <a:spLocks noGrp="1"/>
          </p:cNvSpPr>
          <p:nvPr>
            <p:ph type="dt" sz="half" idx="10"/>
          </p:nvPr>
        </p:nvSpPr>
        <p:spPr/>
        <p:txBody>
          <a:bodyPr/>
          <a:lstStyle/>
          <a:p>
            <a:fld id="{66221E02-25CB-4963-84BC-0813985E7D90}" type="datetimeFigureOut">
              <a:rPr lang="pl-PL" smtClean="0"/>
              <a:pPr/>
              <a:t>2014-03-01</a:t>
            </a:fld>
            <a:endParaRPr lang="pl-PL"/>
          </a:p>
        </p:txBody>
      </p:sp>
      <p:sp>
        <p:nvSpPr>
          <p:cNvPr id="23" name="Slide Number Placeholder 22"/>
          <p:cNvSpPr>
            <a:spLocks noGrp="1"/>
          </p:cNvSpPr>
          <p:nvPr>
            <p:ph type="sldNum" sz="quarter" idx="11"/>
          </p:nvPr>
        </p:nvSpPr>
        <p:spPr/>
        <p:txBody>
          <a:bodyPr/>
          <a:lstStyle/>
          <a:p>
            <a:fld id="{589B7C76-EFF2-4CD8-A475-4750F11B4BC6}" type="slidenum">
              <a:rPr lang="pl-PL" smtClean="0"/>
              <a:pPr/>
              <a:t>‹#›</a:t>
            </a:fld>
            <a:endParaRPr lang="pl-PL"/>
          </a:p>
        </p:txBody>
      </p:sp>
      <p:sp>
        <p:nvSpPr>
          <p:cNvPr id="24" name="Footer Placeholder 23"/>
          <p:cNvSpPr>
            <a:spLocks noGrp="1"/>
          </p:cNvSpPr>
          <p:nvPr>
            <p:ph type="ftr" sz="quarter" idx="12"/>
          </p:nvPr>
        </p:nvSpPr>
        <p:spPr/>
        <p:txBody>
          <a:bodyPr/>
          <a:lstStyle/>
          <a:p>
            <a:endParaRPr lang="pl-PL"/>
          </a:p>
        </p:txBody>
      </p:sp>
      <p:pic>
        <p:nvPicPr>
          <p:cNvPr id="11" name="Picture 10" descr="bar_06.png"/>
          <p:cNvPicPr>
            <a:picLocks noChangeAspect="1"/>
          </p:cNvPicPr>
          <p:nvPr/>
        </p:nvPicPr>
        <p:blipFill>
          <a:blip r:embed="rId2" cstate="print">
            <a:duotone>
              <a:schemeClr val="accent2">
                <a:shade val="45000"/>
                <a:satMod val="135000"/>
              </a:schemeClr>
              <a:prstClr val="white"/>
            </a:duotone>
          </a:blip>
          <a:stretch>
            <a:fillRect/>
          </a:stretch>
        </p:blipFill>
        <p:spPr>
          <a:xfrm>
            <a:off x="0" y="403860"/>
            <a:ext cx="9144000" cy="53340"/>
          </a:xfrm>
          <a:prstGeom prst="rect">
            <a:avLst/>
          </a:prstGeom>
        </p:spPr>
      </p:pic>
      <p:pic>
        <p:nvPicPr>
          <p:cNvPr id="14" name="Picture 13" descr="2_01.jpg"/>
          <p:cNvPicPr>
            <a:picLocks noChangeAspect="1"/>
          </p:cNvPicPr>
          <p:nvPr/>
        </p:nvPicPr>
        <p:blipFill>
          <a:blip r:embed="rId3" cstate="print"/>
          <a:stretch>
            <a:fillRect/>
          </a:stretch>
        </p:blipFill>
        <p:spPr>
          <a:xfrm>
            <a:off x="0" y="0"/>
            <a:ext cx="9144000" cy="403860"/>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grpSp>
        <p:nvGrpSpPr>
          <p:cNvPr id="4" name="Group 20"/>
          <p:cNvGrpSpPr/>
          <p:nvPr/>
        </p:nvGrpSpPr>
        <p:grpSpPr>
          <a:xfrm>
            <a:off x="0" y="6631305"/>
            <a:ext cx="9144000" cy="228600"/>
            <a:chOff x="0" y="6583680"/>
            <a:chExt cx="9144000" cy="228600"/>
          </a:xfrm>
        </p:grpSpPr>
        <p:sp>
          <p:nvSpPr>
            <p:cNvPr id="32" name="Rectangle 3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3" name="Picture 12" descr="bar_06.png"/>
          <p:cNvPicPr>
            <a:picLocks noChangeAspect="1"/>
          </p:cNvPicPr>
          <p:nvPr/>
        </p:nvPicPr>
        <p:blipFill>
          <a:blip r:embed="rId2" cstate="print">
            <a:duotone>
              <a:schemeClr val="accent2">
                <a:shade val="45000"/>
                <a:satMod val="135000"/>
              </a:schemeClr>
              <a:prstClr val="white"/>
            </a:duotone>
          </a:blip>
          <a:stretch>
            <a:fillRect/>
          </a:stretch>
        </p:blipFill>
        <p:spPr>
          <a:xfrm>
            <a:off x="0" y="403860"/>
            <a:ext cx="9144000" cy="53340"/>
          </a:xfrm>
          <a:prstGeom prst="rect">
            <a:avLst/>
          </a:prstGeom>
        </p:spPr>
      </p:pic>
      <p:pic>
        <p:nvPicPr>
          <p:cNvPr id="10" name="Picture 9" descr="2_01.jpg"/>
          <p:cNvPicPr>
            <a:picLocks noChangeAspect="1"/>
          </p:cNvPicPr>
          <p:nvPr/>
        </p:nvPicPr>
        <p:blipFill>
          <a:blip r:embed="rId3" cstate="print"/>
          <a:stretch>
            <a:fillRect/>
          </a:stretch>
        </p:blipFill>
        <p:spPr>
          <a:xfrm>
            <a:off x="0" y="0"/>
            <a:ext cx="9144000" cy="403860"/>
          </a:xfrm>
          <a:prstGeom prst="rect">
            <a:avLst/>
          </a:prstGeom>
        </p:spPr>
      </p:pic>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17" name="Date Placeholder 16"/>
          <p:cNvSpPr>
            <a:spLocks noGrp="1"/>
          </p:cNvSpPr>
          <p:nvPr>
            <p:ph type="dt" sz="half" idx="10"/>
          </p:nvPr>
        </p:nvSpPr>
        <p:spPr/>
        <p:txBody>
          <a:bodyPr/>
          <a:lstStyle/>
          <a:p>
            <a:fld id="{66221E02-25CB-4963-84BC-0813985E7D90}" type="datetimeFigureOut">
              <a:rPr lang="pl-PL" smtClean="0"/>
              <a:pPr/>
              <a:t>2014-03-01</a:t>
            </a:fld>
            <a:endParaRPr lang="pl-PL"/>
          </a:p>
        </p:txBody>
      </p:sp>
      <p:sp>
        <p:nvSpPr>
          <p:cNvPr id="18" name="Slide Number Placeholder 17"/>
          <p:cNvSpPr>
            <a:spLocks noGrp="1"/>
          </p:cNvSpPr>
          <p:nvPr>
            <p:ph type="sldNum" sz="quarter" idx="11"/>
          </p:nvPr>
        </p:nvSpPr>
        <p:spPr/>
        <p:txBody>
          <a:bodyPr/>
          <a:lstStyle/>
          <a:p>
            <a:fld id="{589B7C76-EFF2-4CD8-A475-4750F11B4BC6}" type="slidenum">
              <a:rPr lang="pl-PL" smtClean="0"/>
              <a:pPr/>
              <a:t>‹#›</a:t>
            </a:fld>
            <a:endParaRPr lang="pl-PL"/>
          </a:p>
        </p:txBody>
      </p:sp>
      <p:sp>
        <p:nvSpPr>
          <p:cNvPr id="20" name="Footer Placeholder 19"/>
          <p:cNvSpPr>
            <a:spLocks noGrp="1"/>
          </p:cNvSpPr>
          <p:nvPr>
            <p:ph type="ftr" sz="quarter" idx="12"/>
          </p:nvPr>
        </p:nvSpPr>
        <p:spPr/>
        <p:txBody>
          <a:bodyPr/>
          <a:lstStyle/>
          <a:p>
            <a:endParaRPr lang="pl-PL"/>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grpSp>
        <p:nvGrpSpPr>
          <p:cNvPr id="4" name="Group 22"/>
          <p:cNvGrpSpPr/>
          <p:nvPr/>
        </p:nvGrpSpPr>
        <p:grpSpPr>
          <a:xfrm>
            <a:off x="1438274" y="6629400"/>
            <a:ext cx="7705726" cy="228600"/>
            <a:chOff x="1438274" y="6629400"/>
            <a:chExt cx="7705726" cy="228600"/>
          </a:xfrm>
        </p:grpSpPr>
        <p:sp>
          <p:nvSpPr>
            <p:cNvPr id="27" name="Rectangle 26"/>
            <p:cNvSpPr/>
            <p:nvPr/>
          </p:nvSpPr>
          <p:spPr>
            <a:xfrm>
              <a:off x="8763000" y="662940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7142480" y="662940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1438274" y="6629400"/>
              <a:ext cx="5663565"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1752600" y="5245101"/>
            <a:ext cx="6934199" cy="1155700"/>
          </a:xfrm>
        </p:spPr>
        <p:txBody>
          <a:bodyPr anchor="t">
            <a:normAutofit/>
          </a:bodyPr>
          <a:lstStyle>
            <a:lvl1pPr algn="r">
              <a:defRPr sz="4200" b="0" i="0" cap="none" baseline="0"/>
            </a:lvl1pPr>
          </a:lstStyle>
          <a:p>
            <a:r>
              <a:rPr lang="pl-PL" smtClean="0"/>
              <a:t>Kliknij, aby edytować styl</a:t>
            </a:r>
            <a:endParaRPr lang="en-US" dirty="0"/>
          </a:p>
        </p:txBody>
      </p:sp>
      <p:sp>
        <p:nvSpPr>
          <p:cNvPr id="3" name="Text Placeholder 2"/>
          <p:cNvSpPr>
            <a:spLocks noGrp="1"/>
          </p:cNvSpPr>
          <p:nvPr>
            <p:ph type="body" idx="1"/>
          </p:nvPr>
        </p:nvSpPr>
        <p:spPr>
          <a:xfrm>
            <a:off x="1752600" y="4114800"/>
            <a:ext cx="6934199" cy="1130300"/>
          </a:xfrm>
        </p:spPr>
        <p:txBody>
          <a:bodyPr anchor="b">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pic>
        <p:nvPicPr>
          <p:cNvPr id="10" name="Picture 9" descr="9_01.jpg"/>
          <p:cNvPicPr>
            <a:picLocks noChangeAspect="1"/>
          </p:cNvPicPr>
          <p:nvPr/>
        </p:nvPicPr>
        <p:blipFill>
          <a:blip r:embed="rId2" cstate="print"/>
          <a:stretch>
            <a:fillRect/>
          </a:stretch>
        </p:blipFill>
        <p:spPr>
          <a:xfrm>
            <a:off x="0" y="0"/>
            <a:ext cx="1363980" cy="6858000"/>
          </a:xfrm>
          <a:prstGeom prst="rect">
            <a:avLst/>
          </a:prstGeom>
        </p:spPr>
      </p:pic>
      <p:sp>
        <p:nvSpPr>
          <p:cNvPr id="24" name="Date Placeholder 23"/>
          <p:cNvSpPr>
            <a:spLocks noGrp="1"/>
          </p:cNvSpPr>
          <p:nvPr>
            <p:ph type="dt" sz="half" idx="10"/>
          </p:nvPr>
        </p:nvSpPr>
        <p:spPr>
          <a:xfrm>
            <a:off x="7162800" y="6610350"/>
            <a:ext cx="1524000" cy="246888"/>
          </a:xfrm>
        </p:spPr>
        <p:txBody>
          <a:bodyPr/>
          <a:lstStyle/>
          <a:p>
            <a:fld id="{66221E02-25CB-4963-84BC-0813985E7D90}" type="datetimeFigureOut">
              <a:rPr lang="pl-PL" smtClean="0"/>
              <a:pPr/>
              <a:t>2014-03-01</a:t>
            </a:fld>
            <a:endParaRPr lang="pl-PL"/>
          </a:p>
        </p:txBody>
      </p:sp>
      <p:sp>
        <p:nvSpPr>
          <p:cNvPr id="25" name="Slide Number Placeholder 24"/>
          <p:cNvSpPr>
            <a:spLocks noGrp="1"/>
          </p:cNvSpPr>
          <p:nvPr>
            <p:ph type="sldNum" sz="quarter" idx="11"/>
          </p:nvPr>
        </p:nvSpPr>
        <p:spPr>
          <a:xfrm>
            <a:off x="8742680" y="6610350"/>
            <a:ext cx="381000" cy="246888"/>
          </a:xfrm>
        </p:spPr>
        <p:txBody>
          <a:bodyPr/>
          <a:lstStyle/>
          <a:p>
            <a:fld id="{589B7C76-EFF2-4CD8-A475-4750F11B4BC6}" type="slidenum">
              <a:rPr lang="pl-PL" smtClean="0"/>
              <a:pPr/>
              <a:t>‹#›</a:t>
            </a:fld>
            <a:endParaRPr lang="pl-PL"/>
          </a:p>
        </p:txBody>
      </p:sp>
      <p:sp>
        <p:nvSpPr>
          <p:cNvPr id="26" name="Footer Placeholder 25"/>
          <p:cNvSpPr>
            <a:spLocks noGrp="1"/>
          </p:cNvSpPr>
          <p:nvPr>
            <p:ph type="ftr" sz="quarter" idx="12"/>
          </p:nvPr>
        </p:nvSpPr>
        <p:spPr>
          <a:xfrm>
            <a:off x="1524000" y="6610350"/>
            <a:ext cx="5562600" cy="247650"/>
          </a:xfrm>
        </p:spPr>
        <p:txBody>
          <a:bodyPr/>
          <a:lstStyle/>
          <a:p>
            <a:endParaRPr lang="pl-PL"/>
          </a:p>
        </p:txBody>
      </p:sp>
      <p:pic>
        <p:nvPicPr>
          <p:cNvPr id="20" name="Picture 19" descr="vert_bar_02.png"/>
          <p:cNvPicPr preferRelativeResize="0">
            <a:picLocks/>
          </p:cNvPicPr>
          <p:nvPr/>
        </p:nvPicPr>
        <p:blipFill>
          <a:blip r:embed="rId3" cstate="print">
            <a:duotone>
              <a:schemeClr val="accent3">
                <a:shade val="45000"/>
                <a:satMod val="135000"/>
              </a:schemeClr>
              <a:prstClr val="white"/>
            </a:duotone>
          </a:blip>
          <a:stretch>
            <a:fillRect/>
          </a:stretch>
        </p:blipFill>
        <p:spPr>
          <a:xfrm>
            <a:off x="1362456" y="0"/>
            <a:ext cx="73152" cy="6858000"/>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pic>
        <p:nvPicPr>
          <p:cNvPr id="13" name="Picture 12" descr="bar_06.png"/>
          <p:cNvPicPr>
            <a:picLocks noChangeAspect="1"/>
          </p:cNvPicPr>
          <p:nvPr/>
        </p:nvPicPr>
        <p:blipFill>
          <a:blip r:embed="rId2" cstate="print">
            <a:duotone>
              <a:schemeClr val="accent4">
                <a:shade val="45000"/>
                <a:satMod val="135000"/>
              </a:schemeClr>
              <a:prstClr val="white"/>
            </a:duotone>
          </a:blip>
          <a:stretch>
            <a:fillRect/>
          </a:stretch>
        </p:blipFill>
        <p:spPr>
          <a:xfrm>
            <a:off x="0" y="403860"/>
            <a:ext cx="9144000" cy="53340"/>
          </a:xfrm>
          <a:prstGeom prst="rect">
            <a:avLst/>
          </a:prstGeom>
        </p:spPr>
      </p:pic>
      <p:sp>
        <p:nvSpPr>
          <p:cNvPr id="2" name="Title 1"/>
          <p:cNvSpPr>
            <a:spLocks noGrp="1"/>
          </p:cNvSpPr>
          <p:nvPr>
            <p:ph type="title"/>
          </p:nvPr>
        </p:nvSpPr>
        <p:spPr/>
        <p:txBody>
          <a:bodyPr/>
          <a:lstStyle/>
          <a:p>
            <a:r>
              <a:rPr lang="pl-PL" smtClean="0"/>
              <a:t>Kliknij, aby edytować styl</a:t>
            </a:r>
            <a:endParaRPr lang="en-US"/>
          </a:p>
        </p:txBody>
      </p:sp>
      <p:pic>
        <p:nvPicPr>
          <p:cNvPr id="12" name="Picture 11" descr="3_01.jpg"/>
          <p:cNvPicPr>
            <a:picLocks noChangeAspect="1"/>
          </p:cNvPicPr>
          <p:nvPr/>
        </p:nvPicPr>
        <p:blipFill>
          <a:blip r:embed="rId3" cstate="print"/>
          <a:stretch>
            <a:fillRect/>
          </a:stretch>
        </p:blipFill>
        <p:spPr>
          <a:xfrm>
            <a:off x="0" y="0"/>
            <a:ext cx="9144000" cy="403860"/>
          </a:xfrm>
          <a:prstGeom prst="rect">
            <a:avLst/>
          </a:prstGeom>
        </p:spPr>
      </p:pic>
      <p:sp>
        <p:nvSpPr>
          <p:cNvPr id="14" name="Content Placeholder 13"/>
          <p:cNvSpPr>
            <a:spLocks noGrp="1"/>
          </p:cNvSpPr>
          <p:nvPr>
            <p:ph sz="quarter" idx="13"/>
          </p:nvPr>
        </p:nvSpPr>
        <p:spPr>
          <a:xfrm>
            <a:off x="457200" y="1981200"/>
            <a:ext cx="4038600" cy="41148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16" name="Content Placeholder 15"/>
          <p:cNvSpPr>
            <a:spLocks noGrp="1"/>
          </p:cNvSpPr>
          <p:nvPr>
            <p:ph sz="quarter" idx="14"/>
          </p:nvPr>
        </p:nvSpPr>
        <p:spPr>
          <a:xfrm>
            <a:off x="4648200" y="1981200"/>
            <a:ext cx="4038600" cy="41148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grpSp>
        <p:nvGrpSpPr>
          <p:cNvPr id="3" name="Group 14"/>
          <p:cNvGrpSpPr/>
          <p:nvPr/>
        </p:nvGrpSpPr>
        <p:grpSpPr>
          <a:xfrm>
            <a:off x="0" y="6631305"/>
            <a:ext cx="9144000" cy="228600"/>
            <a:chOff x="0" y="6583680"/>
            <a:chExt cx="9144000" cy="228600"/>
          </a:xfrm>
        </p:grpSpPr>
        <p:sp>
          <p:nvSpPr>
            <p:cNvPr id="17" name="Rectangle 16"/>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Date Placeholder 19"/>
          <p:cNvSpPr>
            <a:spLocks noGrp="1"/>
          </p:cNvSpPr>
          <p:nvPr>
            <p:ph type="dt" sz="half" idx="15"/>
          </p:nvPr>
        </p:nvSpPr>
        <p:spPr/>
        <p:txBody>
          <a:bodyPr/>
          <a:lstStyle/>
          <a:p>
            <a:fld id="{66221E02-25CB-4963-84BC-0813985E7D90}" type="datetimeFigureOut">
              <a:rPr lang="pl-PL" smtClean="0"/>
              <a:pPr/>
              <a:t>2014-03-01</a:t>
            </a:fld>
            <a:endParaRPr lang="pl-PL"/>
          </a:p>
        </p:txBody>
      </p:sp>
      <p:sp>
        <p:nvSpPr>
          <p:cNvPr id="21" name="Slide Number Placeholder 20"/>
          <p:cNvSpPr>
            <a:spLocks noGrp="1"/>
          </p:cNvSpPr>
          <p:nvPr>
            <p:ph type="sldNum" sz="quarter" idx="16"/>
          </p:nvPr>
        </p:nvSpPr>
        <p:spPr/>
        <p:txBody>
          <a:bodyPr/>
          <a:lstStyle/>
          <a:p>
            <a:fld id="{589B7C76-EFF2-4CD8-A475-4750F11B4BC6}" type="slidenum">
              <a:rPr lang="pl-PL" smtClean="0"/>
              <a:pPr/>
              <a:t>‹#›</a:t>
            </a:fld>
            <a:endParaRPr lang="pl-PL"/>
          </a:p>
        </p:txBody>
      </p:sp>
      <p:sp>
        <p:nvSpPr>
          <p:cNvPr id="22" name="Footer Placeholder 21"/>
          <p:cNvSpPr>
            <a:spLocks noGrp="1"/>
          </p:cNvSpPr>
          <p:nvPr>
            <p:ph type="ftr" sz="quarter" idx="17"/>
          </p:nvPr>
        </p:nvSpPr>
        <p:spPr/>
        <p:txBody>
          <a:bodyPr/>
          <a:lstStyle/>
          <a:p>
            <a:endParaRPr lang="pl-PL"/>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a:p>
        </p:txBody>
      </p:sp>
      <p:sp>
        <p:nvSpPr>
          <p:cNvPr id="3" name="Text Placeholder 2"/>
          <p:cNvSpPr>
            <a:spLocks noGrp="1"/>
          </p:cNvSpPr>
          <p:nvPr>
            <p:ph type="body" idx="1"/>
          </p:nvPr>
        </p:nvSpPr>
        <p:spPr>
          <a:xfrm>
            <a:off x="457200" y="1981200"/>
            <a:ext cx="4040188" cy="411162"/>
          </a:xfrm>
        </p:spPr>
        <p:txBody>
          <a:bodyPr lIns="0" rIns="0" anchor="b">
            <a:noAutofit/>
          </a:bodyPr>
          <a:lstStyle>
            <a:lvl1pPr marL="0" indent="0">
              <a:lnSpc>
                <a:spcPct val="100000"/>
              </a:lnSpc>
              <a:buNone/>
              <a:defRPr sz="16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pic>
        <p:nvPicPr>
          <p:cNvPr id="14" name="Picture 13" descr="4_01.jpg"/>
          <p:cNvPicPr>
            <a:picLocks noChangeAspect="1"/>
          </p:cNvPicPr>
          <p:nvPr/>
        </p:nvPicPr>
        <p:blipFill>
          <a:blip r:embed="rId2" cstate="print"/>
          <a:stretch>
            <a:fillRect/>
          </a:stretch>
        </p:blipFill>
        <p:spPr>
          <a:xfrm>
            <a:off x="0" y="0"/>
            <a:ext cx="9144000" cy="403860"/>
          </a:xfrm>
          <a:prstGeom prst="rect">
            <a:avLst/>
          </a:prstGeom>
        </p:spPr>
      </p:pic>
      <p:sp>
        <p:nvSpPr>
          <p:cNvPr id="15" name="Text Placeholder 2"/>
          <p:cNvSpPr>
            <a:spLocks noGrp="1"/>
          </p:cNvSpPr>
          <p:nvPr>
            <p:ph type="body" idx="13"/>
          </p:nvPr>
        </p:nvSpPr>
        <p:spPr>
          <a:xfrm>
            <a:off x="4648200" y="1981200"/>
            <a:ext cx="4040188" cy="411162"/>
          </a:xfrm>
        </p:spPr>
        <p:txBody>
          <a:bodyPr lIns="0" rIns="0" anchor="b">
            <a:noAutofit/>
          </a:bodyPr>
          <a:lstStyle>
            <a:lvl1pPr marL="0" indent="0">
              <a:lnSpc>
                <a:spcPct val="100000"/>
              </a:lnSpc>
              <a:buNone/>
              <a:defRPr sz="16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17" name="Content Placeholder 16"/>
          <p:cNvSpPr>
            <a:spLocks noGrp="1"/>
          </p:cNvSpPr>
          <p:nvPr>
            <p:ph sz="quarter" idx="14"/>
          </p:nvPr>
        </p:nvSpPr>
        <p:spPr>
          <a:xfrm>
            <a:off x="457200" y="2438400"/>
            <a:ext cx="4038600" cy="36576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19" name="Content Placeholder 18"/>
          <p:cNvSpPr>
            <a:spLocks noGrp="1"/>
          </p:cNvSpPr>
          <p:nvPr>
            <p:ph sz="quarter" idx="15"/>
          </p:nvPr>
        </p:nvSpPr>
        <p:spPr>
          <a:xfrm>
            <a:off x="4648200" y="2438400"/>
            <a:ext cx="4038600" cy="36576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pic>
        <p:nvPicPr>
          <p:cNvPr id="16" name="Picture 15" descr="bar_06.png"/>
          <p:cNvPicPr>
            <a:picLocks noChangeAspect="1"/>
          </p:cNvPicPr>
          <p:nvPr/>
        </p:nvPicPr>
        <p:blipFill>
          <a:blip r:embed="rId3" cstate="print">
            <a:duotone>
              <a:schemeClr val="accent5">
                <a:shade val="45000"/>
                <a:satMod val="135000"/>
              </a:schemeClr>
              <a:prstClr val="white"/>
            </a:duotone>
          </a:blip>
          <a:stretch>
            <a:fillRect/>
          </a:stretch>
        </p:blipFill>
        <p:spPr>
          <a:xfrm>
            <a:off x="0" y="403860"/>
            <a:ext cx="9144000" cy="53340"/>
          </a:xfrm>
          <a:prstGeom prst="rect">
            <a:avLst/>
          </a:prstGeom>
        </p:spPr>
      </p:pic>
      <p:grpSp>
        <p:nvGrpSpPr>
          <p:cNvPr id="4" name="Group 17"/>
          <p:cNvGrpSpPr/>
          <p:nvPr/>
        </p:nvGrpSpPr>
        <p:grpSpPr>
          <a:xfrm>
            <a:off x="0" y="6631305"/>
            <a:ext cx="9144000" cy="228600"/>
            <a:chOff x="0" y="6583680"/>
            <a:chExt cx="9144000" cy="228600"/>
          </a:xfrm>
        </p:grpSpPr>
        <p:sp>
          <p:nvSpPr>
            <p:cNvPr id="20" name="Rectangle 19"/>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Date Placeholder 22"/>
          <p:cNvSpPr>
            <a:spLocks noGrp="1"/>
          </p:cNvSpPr>
          <p:nvPr>
            <p:ph type="dt" sz="half" idx="16"/>
          </p:nvPr>
        </p:nvSpPr>
        <p:spPr/>
        <p:txBody>
          <a:bodyPr/>
          <a:lstStyle/>
          <a:p>
            <a:fld id="{66221E02-25CB-4963-84BC-0813985E7D90}" type="datetimeFigureOut">
              <a:rPr lang="pl-PL" smtClean="0"/>
              <a:pPr/>
              <a:t>2014-03-01</a:t>
            </a:fld>
            <a:endParaRPr lang="pl-PL"/>
          </a:p>
        </p:txBody>
      </p:sp>
      <p:sp>
        <p:nvSpPr>
          <p:cNvPr id="24" name="Slide Number Placeholder 23"/>
          <p:cNvSpPr>
            <a:spLocks noGrp="1"/>
          </p:cNvSpPr>
          <p:nvPr>
            <p:ph type="sldNum" sz="quarter" idx="17"/>
          </p:nvPr>
        </p:nvSpPr>
        <p:spPr/>
        <p:txBody>
          <a:bodyPr/>
          <a:lstStyle/>
          <a:p>
            <a:fld id="{589B7C76-EFF2-4CD8-A475-4750F11B4BC6}" type="slidenum">
              <a:rPr lang="pl-PL" smtClean="0"/>
              <a:pPr/>
              <a:t>‹#›</a:t>
            </a:fld>
            <a:endParaRPr lang="pl-PL"/>
          </a:p>
        </p:txBody>
      </p:sp>
      <p:sp>
        <p:nvSpPr>
          <p:cNvPr id="25" name="Footer Placeholder 24"/>
          <p:cNvSpPr>
            <a:spLocks noGrp="1"/>
          </p:cNvSpPr>
          <p:nvPr>
            <p:ph type="ftr" sz="quarter" idx="18"/>
          </p:nvPr>
        </p:nvSpPr>
        <p:spPr/>
        <p:txBody>
          <a:bodyPr/>
          <a:lstStyle/>
          <a:p>
            <a:endParaRPr lang="pl-PL"/>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pic>
        <p:nvPicPr>
          <p:cNvPr id="10" name="Picture 9" descr="2_01.jpg"/>
          <p:cNvPicPr>
            <a:picLocks noChangeAspect="1"/>
          </p:cNvPicPr>
          <p:nvPr/>
        </p:nvPicPr>
        <p:blipFill>
          <a:blip r:embed="rId2" cstate="print"/>
          <a:stretch>
            <a:fillRect/>
          </a:stretch>
        </p:blipFill>
        <p:spPr>
          <a:xfrm>
            <a:off x="0" y="0"/>
            <a:ext cx="9144000" cy="403860"/>
          </a:xfrm>
          <a:prstGeom prst="rect">
            <a:avLst/>
          </a:prstGeom>
        </p:spPr>
      </p:pic>
      <p:pic>
        <p:nvPicPr>
          <p:cNvPr id="11" name="Picture 10" descr="bar_06.png"/>
          <p:cNvPicPr>
            <a:picLocks noChangeAspect="1"/>
          </p:cNvPicPr>
          <p:nvPr/>
        </p:nvPicPr>
        <p:blipFill>
          <a:blip r:embed="rId3" cstate="print">
            <a:duotone>
              <a:schemeClr val="accent6">
                <a:shade val="45000"/>
                <a:satMod val="135000"/>
              </a:schemeClr>
              <a:prstClr val="white"/>
            </a:duotone>
          </a:blip>
          <a:stretch>
            <a:fillRect/>
          </a:stretch>
        </p:blipFill>
        <p:spPr>
          <a:xfrm>
            <a:off x="0" y="403860"/>
            <a:ext cx="9144000" cy="53340"/>
          </a:xfrm>
          <a:prstGeom prst="rect">
            <a:avLst/>
          </a:prstGeom>
        </p:spPr>
      </p:pic>
      <p:grpSp>
        <p:nvGrpSpPr>
          <p:cNvPr id="3" name="Group 11"/>
          <p:cNvGrpSpPr/>
          <p:nvPr/>
        </p:nvGrpSpPr>
        <p:grpSpPr>
          <a:xfrm>
            <a:off x="0" y="6631305"/>
            <a:ext cx="9144000" cy="228600"/>
            <a:chOff x="0" y="6583680"/>
            <a:chExt cx="9144000" cy="228600"/>
          </a:xfrm>
        </p:grpSpPr>
        <p:sp>
          <p:nvSpPr>
            <p:cNvPr id="13" name="Rectangle 12"/>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Date Placeholder 15"/>
          <p:cNvSpPr>
            <a:spLocks noGrp="1"/>
          </p:cNvSpPr>
          <p:nvPr>
            <p:ph type="dt" sz="half" idx="10"/>
          </p:nvPr>
        </p:nvSpPr>
        <p:spPr/>
        <p:txBody>
          <a:bodyPr/>
          <a:lstStyle/>
          <a:p>
            <a:fld id="{66221E02-25CB-4963-84BC-0813985E7D90}" type="datetimeFigureOut">
              <a:rPr lang="pl-PL" smtClean="0"/>
              <a:pPr/>
              <a:t>2014-03-01</a:t>
            </a:fld>
            <a:endParaRPr lang="pl-PL"/>
          </a:p>
        </p:txBody>
      </p:sp>
      <p:sp>
        <p:nvSpPr>
          <p:cNvPr id="17" name="Slide Number Placeholder 16"/>
          <p:cNvSpPr>
            <a:spLocks noGrp="1"/>
          </p:cNvSpPr>
          <p:nvPr>
            <p:ph type="sldNum" sz="quarter" idx="11"/>
          </p:nvPr>
        </p:nvSpPr>
        <p:spPr/>
        <p:txBody>
          <a:bodyPr/>
          <a:lstStyle/>
          <a:p>
            <a:fld id="{589B7C76-EFF2-4CD8-A475-4750F11B4BC6}" type="slidenum">
              <a:rPr lang="pl-PL" smtClean="0"/>
              <a:pPr/>
              <a:t>‹#›</a:t>
            </a:fld>
            <a:endParaRPr lang="pl-PL"/>
          </a:p>
        </p:txBody>
      </p:sp>
      <p:sp>
        <p:nvSpPr>
          <p:cNvPr id="18" name="Footer Placeholder 17"/>
          <p:cNvSpPr>
            <a:spLocks noGrp="1"/>
          </p:cNvSpPr>
          <p:nvPr>
            <p:ph type="ftr" sz="quarter" idx="12"/>
          </p:nvPr>
        </p:nvSpPr>
        <p:spPr/>
        <p:txBody>
          <a:bodyPr/>
          <a:lstStyle/>
          <a:p>
            <a:endParaRPr lang="pl-PL"/>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grpSp>
        <p:nvGrpSpPr>
          <p:cNvPr id="2" name="Group 8"/>
          <p:cNvGrpSpPr/>
          <p:nvPr/>
        </p:nvGrpSpPr>
        <p:grpSpPr>
          <a:xfrm>
            <a:off x="0" y="6631305"/>
            <a:ext cx="9144000" cy="228600"/>
            <a:chOff x="0" y="6583680"/>
            <a:chExt cx="9144000" cy="228600"/>
          </a:xfrm>
        </p:grpSpPr>
        <p:sp>
          <p:nvSpPr>
            <p:cNvPr id="10" name="Rectangle 9"/>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Date Placeholder 12"/>
          <p:cNvSpPr>
            <a:spLocks noGrp="1"/>
          </p:cNvSpPr>
          <p:nvPr>
            <p:ph type="dt" sz="half" idx="10"/>
          </p:nvPr>
        </p:nvSpPr>
        <p:spPr/>
        <p:txBody>
          <a:bodyPr/>
          <a:lstStyle/>
          <a:p>
            <a:fld id="{66221E02-25CB-4963-84BC-0813985E7D90}" type="datetimeFigureOut">
              <a:rPr lang="pl-PL" smtClean="0"/>
              <a:pPr/>
              <a:t>2014-03-01</a:t>
            </a:fld>
            <a:endParaRPr lang="pl-PL"/>
          </a:p>
        </p:txBody>
      </p:sp>
      <p:sp>
        <p:nvSpPr>
          <p:cNvPr id="14" name="Slide Number Placeholder 13"/>
          <p:cNvSpPr>
            <a:spLocks noGrp="1"/>
          </p:cNvSpPr>
          <p:nvPr>
            <p:ph type="sldNum" sz="quarter" idx="11"/>
          </p:nvPr>
        </p:nvSpPr>
        <p:spPr/>
        <p:txBody>
          <a:bodyPr/>
          <a:lstStyle/>
          <a:p>
            <a:fld id="{589B7C76-EFF2-4CD8-A475-4750F11B4BC6}" type="slidenum">
              <a:rPr lang="pl-PL" smtClean="0"/>
              <a:pPr/>
              <a:t>‹#›</a:t>
            </a:fld>
            <a:endParaRPr lang="pl-PL"/>
          </a:p>
        </p:txBody>
      </p:sp>
      <p:sp>
        <p:nvSpPr>
          <p:cNvPr id="22" name="Footer Placeholder 21"/>
          <p:cNvSpPr>
            <a:spLocks noGrp="1"/>
          </p:cNvSpPr>
          <p:nvPr>
            <p:ph type="ftr" sz="quarter" idx="12"/>
          </p:nvPr>
        </p:nvSpPr>
        <p:spPr/>
        <p:txBody>
          <a:bodyPr/>
          <a:lstStyle/>
          <a:p>
            <a:endParaRPr lang="pl-PL"/>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pic>
        <p:nvPicPr>
          <p:cNvPr id="12" name="Picture 11" descr="3_01.jpg"/>
          <p:cNvPicPr>
            <a:picLocks noChangeAspect="1"/>
          </p:cNvPicPr>
          <p:nvPr/>
        </p:nvPicPr>
        <p:blipFill>
          <a:blip r:embed="rId2" cstate="print"/>
          <a:stretch>
            <a:fillRect/>
          </a:stretch>
        </p:blipFill>
        <p:spPr>
          <a:xfrm>
            <a:off x="0" y="0"/>
            <a:ext cx="9144000" cy="403860"/>
          </a:xfrm>
          <a:prstGeom prst="rect">
            <a:avLst/>
          </a:prstGeom>
        </p:spPr>
      </p:pic>
      <p:sp>
        <p:nvSpPr>
          <p:cNvPr id="13" name="Text Placeholder 2"/>
          <p:cNvSpPr>
            <a:spLocks noGrp="1"/>
          </p:cNvSpPr>
          <p:nvPr>
            <p:ph type="title"/>
          </p:nvPr>
        </p:nvSpPr>
        <p:spPr>
          <a:xfrm>
            <a:off x="457200" y="1524000"/>
            <a:ext cx="3352800" cy="914400"/>
          </a:xfrm>
        </p:spPr>
        <p:txBody>
          <a:bodyPr lIns="0" rIns="0" anchor="b">
            <a:noAutofit/>
          </a:bodyPr>
          <a:lstStyle>
            <a:lvl1pPr marL="0" indent="0">
              <a:lnSpc>
                <a:spcPct val="100000"/>
              </a:lnSpc>
              <a:buNone/>
              <a:defRPr sz="18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a:t>
            </a:r>
            <a:endParaRPr lang="en-US" smtClean="0"/>
          </a:p>
        </p:txBody>
      </p:sp>
      <p:sp>
        <p:nvSpPr>
          <p:cNvPr id="15" name="Content Placeholder 14"/>
          <p:cNvSpPr>
            <a:spLocks noGrp="1"/>
          </p:cNvSpPr>
          <p:nvPr>
            <p:ph sz="quarter" idx="14"/>
          </p:nvPr>
        </p:nvSpPr>
        <p:spPr>
          <a:xfrm>
            <a:off x="4419600" y="1524000"/>
            <a:ext cx="4267200" cy="41148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Text Placeholder 3"/>
          <p:cNvSpPr>
            <a:spLocks noGrp="1"/>
          </p:cNvSpPr>
          <p:nvPr>
            <p:ph type="body" idx="2"/>
          </p:nvPr>
        </p:nvSpPr>
        <p:spPr>
          <a:xfrm>
            <a:off x="457201" y="2514599"/>
            <a:ext cx="3352800" cy="3127248"/>
          </a:xfrm>
        </p:spPr>
        <p:txBody>
          <a:bodyPr/>
          <a:lstStyle>
            <a:lvl1pPr marL="0" indent="0">
              <a:lnSpc>
                <a:spcPct val="150000"/>
              </a:lnSpc>
              <a:spcBef>
                <a:spcPts val="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pic>
        <p:nvPicPr>
          <p:cNvPr id="14" name="Picture 13" descr="bar_06.png"/>
          <p:cNvPicPr>
            <a:picLocks noChangeAspect="1"/>
          </p:cNvPicPr>
          <p:nvPr/>
        </p:nvPicPr>
        <p:blipFill>
          <a:blip r:embed="rId3" cstate="print">
            <a:duotone>
              <a:schemeClr val="accent1">
                <a:shade val="45000"/>
                <a:satMod val="135000"/>
              </a:schemeClr>
              <a:prstClr val="white"/>
            </a:duotone>
          </a:blip>
          <a:stretch>
            <a:fillRect/>
          </a:stretch>
        </p:blipFill>
        <p:spPr>
          <a:xfrm>
            <a:off x="0" y="403860"/>
            <a:ext cx="9144000" cy="53340"/>
          </a:xfrm>
          <a:prstGeom prst="rect">
            <a:avLst/>
          </a:prstGeom>
        </p:spPr>
      </p:pic>
      <p:grpSp>
        <p:nvGrpSpPr>
          <p:cNvPr id="2" name="Group 15"/>
          <p:cNvGrpSpPr/>
          <p:nvPr/>
        </p:nvGrpSpPr>
        <p:grpSpPr>
          <a:xfrm>
            <a:off x="0" y="6631305"/>
            <a:ext cx="9144000" cy="228600"/>
            <a:chOff x="0" y="6583680"/>
            <a:chExt cx="9144000" cy="228600"/>
          </a:xfrm>
        </p:grpSpPr>
        <p:sp>
          <p:nvSpPr>
            <p:cNvPr id="17" name="Rectangle 16"/>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Date Placeholder 19"/>
          <p:cNvSpPr>
            <a:spLocks noGrp="1"/>
          </p:cNvSpPr>
          <p:nvPr>
            <p:ph type="dt" sz="half" idx="15"/>
          </p:nvPr>
        </p:nvSpPr>
        <p:spPr/>
        <p:txBody>
          <a:bodyPr/>
          <a:lstStyle/>
          <a:p>
            <a:fld id="{66221E02-25CB-4963-84BC-0813985E7D90}" type="datetimeFigureOut">
              <a:rPr lang="pl-PL" smtClean="0"/>
              <a:pPr/>
              <a:t>2014-03-01</a:t>
            </a:fld>
            <a:endParaRPr lang="pl-PL"/>
          </a:p>
        </p:txBody>
      </p:sp>
      <p:sp>
        <p:nvSpPr>
          <p:cNvPr id="21" name="Slide Number Placeholder 20"/>
          <p:cNvSpPr>
            <a:spLocks noGrp="1"/>
          </p:cNvSpPr>
          <p:nvPr>
            <p:ph type="sldNum" sz="quarter" idx="16"/>
          </p:nvPr>
        </p:nvSpPr>
        <p:spPr/>
        <p:txBody>
          <a:bodyPr/>
          <a:lstStyle/>
          <a:p>
            <a:fld id="{589B7C76-EFF2-4CD8-A475-4750F11B4BC6}" type="slidenum">
              <a:rPr lang="pl-PL" smtClean="0"/>
              <a:pPr/>
              <a:t>‹#›</a:t>
            </a:fld>
            <a:endParaRPr lang="pl-PL"/>
          </a:p>
        </p:txBody>
      </p:sp>
      <p:sp>
        <p:nvSpPr>
          <p:cNvPr id="22" name="Footer Placeholder 21"/>
          <p:cNvSpPr>
            <a:spLocks noGrp="1"/>
          </p:cNvSpPr>
          <p:nvPr>
            <p:ph type="ftr" sz="quarter" idx="17"/>
          </p:nvPr>
        </p:nvSpPr>
        <p:spPr/>
        <p:txBody>
          <a:bodyPr/>
          <a:lstStyle/>
          <a:p>
            <a:endParaRPr lang="pl-PL"/>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grpSp>
        <p:nvGrpSpPr>
          <p:cNvPr id="12" name="Group 15"/>
          <p:cNvGrpSpPr/>
          <p:nvPr/>
        </p:nvGrpSpPr>
        <p:grpSpPr>
          <a:xfrm>
            <a:off x="0" y="6631305"/>
            <a:ext cx="9144000" cy="228600"/>
            <a:chOff x="0" y="6583680"/>
            <a:chExt cx="9144000" cy="228600"/>
          </a:xfrm>
        </p:grpSpPr>
        <p:sp>
          <p:nvSpPr>
            <p:cNvPr id="13" name="Rectangle 12"/>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457200" y="1527048"/>
            <a:ext cx="3355848" cy="914400"/>
          </a:xfrm>
        </p:spPr>
        <p:txBody>
          <a:bodyPr anchor="b">
            <a:normAutofit/>
          </a:bodyPr>
          <a:lstStyle>
            <a:lvl1pPr algn="l">
              <a:defRPr lang="en-US" sz="1800" b="1" i="0" kern="1200" cap="all" spc="100" baseline="0" dirty="0" smtClean="0">
                <a:solidFill>
                  <a:schemeClr val="tx2"/>
                </a:solidFill>
                <a:latin typeface="+mn-lt"/>
                <a:ea typeface="+mn-ea"/>
                <a:cs typeface="+mn-cs"/>
              </a:defRPr>
            </a:lvl1pPr>
          </a:lstStyle>
          <a:p>
            <a:pPr marL="0" lvl="0" indent="0" algn="l" defTabSz="914400" rtl="0" eaLnBrk="1" latinLnBrk="0" hangingPunct="1">
              <a:lnSpc>
                <a:spcPct val="100000"/>
              </a:lnSpc>
              <a:spcBef>
                <a:spcPct val="20000"/>
              </a:spcBef>
              <a:spcAft>
                <a:spcPts val="600"/>
              </a:spcAft>
              <a:buFont typeface="Wingdings" pitchFamily="2" charset="2"/>
              <a:buNone/>
            </a:pPr>
            <a:r>
              <a:rPr lang="pl-PL" smtClean="0"/>
              <a:t>Kliknij, aby edytować styl</a:t>
            </a:r>
            <a:endParaRPr lang="en-US" dirty="0"/>
          </a:p>
        </p:txBody>
      </p:sp>
      <p:sp>
        <p:nvSpPr>
          <p:cNvPr id="3" name="Picture Placeholder 2"/>
          <p:cNvSpPr>
            <a:spLocks noGrp="1"/>
          </p:cNvSpPr>
          <p:nvPr>
            <p:ph type="pic" idx="1"/>
          </p:nvPr>
        </p:nvSpPr>
        <p:spPr>
          <a:xfrm>
            <a:off x="4425696" y="1554480"/>
            <a:ext cx="4270248" cy="4059936"/>
          </a:xfrm>
          <a:solidFill>
            <a:schemeClr val="bg1"/>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457200" y="2514600"/>
            <a:ext cx="3355848" cy="3127248"/>
          </a:xfrm>
        </p:spPr>
        <p:txBody>
          <a:bodyPr/>
          <a:lstStyle>
            <a:lvl1pPr marL="0" indent="0">
              <a:lnSpc>
                <a:spcPct val="150000"/>
              </a:lnSpc>
              <a:spcBef>
                <a:spcPts val="0"/>
              </a:spcBef>
              <a:buNone/>
              <a:defRPr lang="en-US" sz="1400" kern="1200" baseline="0" dirty="0" smtClean="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66221E02-25CB-4963-84BC-0813985E7D90}" type="datetimeFigureOut">
              <a:rPr lang="pl-PL" smtClean="0"/>
              <a:pPr/>
              <a:t>2014-03-01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89B7C76-EFF2-4CD8-A475-4750F11B4BC6}" type="slidenum">
              <a:rPr lang="pl-PL" smtClean="0"/>
              <a:pPr/>
              <a:t>‹#›</a:t>
            </a:fld>
            <a:endParaRPr lang="pl-PL"/>
          </a:p>
        </p:txBody>
      </p:sp>
      <p:pic>
        <p:nvPicPr>
          <p:cNvPr id="8" name="Picture 7" descr="4_01.jpg"/>
          <p:cNvPicPr>
            <a:picLocks noChangeAspect="1"/>
          </p:cNvPicPr>
          <p:nvPr/>
        </p:nvPicPr>
        <p:blipFill>
          <a:blip r:embed="rId2" cstate="print"/>
          <a:stretch>
            <a:fillRect/>
          </a:stretch>
        </p:blipFill>
        <p:spPr>
          <a:xfrm>
            <a:off x="0" y="0"/>
            <a:ext cx="9144000" cy="403860"/>
          </a:xfrm>
          <a:prstGeom prst="rect">
            <a:avLst/>
          </a:prstGeom>
        </p:spPr>
      </p:pic>
      <p:pic>
        <p:nvPicPr>
          <p:cNvPr id="9" name="Picture 8" descr="bar_06.png"/>
          <p:cNvPicPr>
            <a:picLocks noChangeAspect="1"/>
          </p:cNvPicPr>
          <p:nvPr/>
        </p:nvPicPr>
        <p:blipFill>
          <a:blip r:embed="rId3" cstate="print">
            <a:duotone>
              <a:schemeClr val="accent2">
                <a:shade val="45000"/>
                <a:satMod val="135000"/>
              </a:schemeClr>
              <a:prstClr val="white"/>
            </a:duotone>
          </a:blip>
          <a:stretch>
            <a:fillRect/>
          </a:stretch>
        </p:blipFill>
        <p:spPr>
          <a:xfrm>
            <a:off x="0" y="403860"/>
            <a:ext cx="9144000" cy="53340"/>
          </a:xfrm>
          <a:prstGeom prst="rect">
            <a:avLst/>
          </a:prstGeom>
        </p:spPr>
      </p:pic>
      <p:cxnSp>
        <p:nvCxnSpPr>
          <p:cNvPr id="10" name="Straight Connector 9"/>
          <p:cNvCxnSpPr/>
          <p:nvPr/>
        </p:nvCxnSpPr>
        <p:spPr>
          <a:xfrm>
            <a:off x="4419600" y="1524000"/>
            <a:ext cx="42672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419600" y="5637212"/>
            <a:ext cx="42672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bg1">
                  <a:alpha val="0"/>
                </a:schemeClr>
              </a:gs>
              <a:gs pos="34000">
                <a:schemeClr val="bg1">
                  <a:lumMod val="75000"/>
                  <a:alpha val="61000"/>
                </a:schemeClr>
              </a:gs>
              <a:gs pos="38000">
                <a:schemeClr val="bg1">
                  <a:lumMod val="75000"/>
                  <a:alpha val="76000"/>
                </a:schemeClr>
              </a:gs>
              <a:gs pos="100000">
                <a:schemeClr val="bg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990600"/>
            <a:ext cx="8229600" cy="914400"/>
          </a:xfrm>
          <a:prstGeom prst="rect">
            <a:avLst/>
          </a:prstGeom>
        </p:spPr>
        <p:txBody>
          <a:bodyPr vert="horz" lIns="0" tIns="45720" rIns="0" bIns="45720" rtlCol="0" anchor="ctr">
            <a:normAutofit/>
          </a:bodyPr>
          <a:lstStyle/>
          <a:p>
            <a:r>
              <a:rPr lang="pl-PL" smtClean="0"/>
              <a:t>Kliknij, aby edytować styl</a:t>
            </a:r>
            <a:endParaRPr lang="en-US" dirty="0"/>
          </a:p>
        </p:txBody>
      </p:sp>
      <p:sp>
        <p:nvSpPr>
          <p:cNvPr id="3" name="Text Placeholder 2"/>
          <p:cNvSpPr>
            <a:spLocks noGrp="1"/>
          </p:cNvSpPr>
          <p:nvPr>
            <p:ph type="body" idx="1"/>
          </p:nvPr>
        </p:nvSpPr>
        <p:spPr>
          <a:xfrm>
            <a:off x="457200" y="1981200"/>
            <a:ext cx="8229600" cy="4144963"/>
          </a:xfrm>
          <a:prstGeom prst="rect">
            <a:avLst/>
          </a:prstGeom>
        </p:spPr>
        <p:txBody>
          <a:bodyPr vert="horz" lIns="0" tIns="45720" rIns="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7162800" y="6610350"/>
            <a:ext cx="1524000" cy="228600"/>
          </a:xfrm>
          <a:prstGeom prst="rect">
            <a:avLst/>
          </a:prstGeom>
        </p:spPr>
        <p:txBody>
          <a:bodyPr vert="horz" lIns="91440" tIns="45720" rIns="91440" bIns="45720" rtlCol="0" anchor="ctr"/>
          <a:lstStyle>
            <a:lvl1pPr algn="r">
              <a:defRPr sz="900" baseline="0">
                <a:solidFill>
                  <a:schemeClr val="tx1"/>
                </a:solidFill>
              </a:defRPr>
            </a:lvl1pPr>
          </a:lstStyle>
          <a:p>
            <a:fld id="{66221E02-25CB-4963-84BC-0813985E7D90}" type="datetimeFigureOut">
              <a:rPr lang="pl-PL" smtClean="0"/>
              <a:pPr/>
              <a:t>2014-03-01</a:t>
            </a:fld>
            <a:endParaRPr lang="pl-PL"/>
          </a:p>
        </p:txBody>
      </p:sp>
      <p:sp>
        <p:nvSpPr>
          <p:cNvPr id="5" name="Footer Placeholder 4"/>
          <p:cNvSpPr>
            <a:spLocks noGrp="1"/>
          </p:cNvSpPr>
          <p:nvPr>
            <p:ph type="ftr" sz="quarter" idx="3"/>
          </p:nvPr>
        </p:nvSpPr>
        <p:spPr>
          <a:xfrm>
            <a:off x="457200" y="6610350"/>
            <a:ext cx="6629400" cy="228600"/>
          </a:xfrm>
          <a:prstGeom prst="rect">
            <a:avLst/>
          </a:prstGeom>
        </p:spPr>
        <p:txBody>
          <a:bodyPr vert="horz" lIns="91440" tIns="45720" rIns="91440" bIns="45720" rtlCol="0" anchor="ctr"/>
          <a:lstStyle>
            <a:lvl1pPr algn="r">
              <a:defRPr sz="900" baseline="0">
                <a:solidFill>
                  <a:schemeClr val="tx1"/>
                </a:solidFill>
              </a:defRPr>
            </a:lvl1pPr>
          </a:lstStyle>
          <a:p>
            <a:endParaRPr lang="pl-PL"/>
          </a:p>
        </p:txBody>
      </p:sp>
      <p:sp>
        <p:nvSpPr>
          <p:cNvPr id="6" name="Slide Number Placeholder 5"/>
          <p:cNvSpPr>
            <a:spLocks noGrp="1"/>
          </p:cNvSpPr>
          <p:nvPr>
            <p:ph type="sldNum" sz="quarter" idx="4"/>
          </p:nvPr>
        </p:nvSpPr>
        <p:spPr>
          <a:xfrm>
            <a:off x="8742680" y="6610350"/>
            <a:ext cx="381000" cy="228600"/>
          </a:xfrm>
          <a:prstGeom prst="rect">
            <a:avLst/>
          </a:prstGeom>
        </p:spPr>
        <p:txBody>
          <a:bodyPr vert="horz" lIns="91440" tIns="45720" rIns="91440" bIns="45720" rtlCol="0" anchor="ctr"/>
          <a:lstStyle>
            <a:lvl1pPr algn="r">
              <a:defRPr sz="900" baseline="0">
                <a:solidFill>
                  <a:schemeClr val="tx1"/>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xStyles>
    <p:titleStyle>
      <a:lvl1pPr algn="l" defTabSz="914400" rtl="0" eaLnBrk="1" latinLnBrk="0" hangingPunct="1">
        <a:spcBef>
          <a:spcPct val="0"/>
        </a:spcBef>
        <a:buNone/>
        <a:defRPr sz="36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Font typeface="Wingdings" pitchFamily="2" charset="2"/>
        <a:buChar char="§"/>
        <a:defRPr sz="2000" kern="1200" baseline="0">
          <a:solidFill>
            <a:schemeClr val="tx2"/>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Char char="§"/>
        <a:defRPr sz="1600" kern="1200" baseline="0">
          <a:solidFill>
            <a:schemeClr val="tx2"/>
          </a:solidFill>
          <a:latin typeface="+mn-lt"/>
          <a:ea typeface="+mn-ea"/>
          <a:cs typeface="+mn-cs"/>
        </a:defRPr>
      </a:lvl2pPr>
      <a:lvl3pPr marL="1143000" indent="-228600" algn="l" defTabSz="914400" rtl="0" eaLnBrk="1" latinLnBrk="0" hangingPunct="1">
        <a:lnSpc>
          <a:spcPct val="100000"/>
        </a:lnSpc>
        <a:spcBef>
          <a:spcPct val="20000"/>
        </a:spcBef>
        <a:spcAft>
          <a:spcPts val="600"/>
        </a:spcAft>
        <a:buFont typeface="Wingdings" pitchFamily="2" charset="2"/>
        <a:buNone/>
        <a:defRPr sz="1400" kern="1200" baseline="0">
          <a:solidFill>
            <a:schemeClr val="tx2"/>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None/>
        <a:defRPr sz="1400" kern="1200" baseline="0">
          <a:solidFill>
            <a:schemeClr val="tx2"/>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None/>
        <a:defRPr sz="1400" kern="1200" baseline="0">
          <a:solidFill>
            <a:schemeClr val="tx2"/>
          </a:solidFill>
          <a:latin typeface="+mn-lt"/>
          <a:ea typeface="+mn-ea"/>
          <a:cs typeface="+mn-cs"/>
        </a:defRPr>
      </a:lvl5pPr>
      <a:lvl6pPr marL="25146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6pPr>
      <a:lvl7pPr marL="29718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7pPr>
      <a:lvl8pPr marL="34290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8pPr>
      <a:lvl9pPr marL="38862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562670"/>
            <a:ext cx="8229600" cy="1354162"/>
          </a:xfrm>
        </p:spPr>
        <p:txBody>
          <a:bodyPr>
            <a:normAutofit fontScale="90000"/>
          </a:bodyPr>
          <a:lstStyle/>
          <a:p>
            <a:r>
              <a:rPr lang="pl-PL" sz="3600" b="1" dirty="0" smtClean="0">
                <a:solidFill>
                  <a:schemeClr val="accent1">
                    <a:lumMod val="75000"/>
                  </a:schemeClr>
                </a:solidFill>
                <a:effectLst>
                  <a:outerShdw blurRad="38100" dist="38100" dir="2700000" algn="tl">
                    <a:srgbClr val="000000">
                      <a:alpha val="43137"/>
                    </a:srgbClr>
                  </a:outerShdw>
                </a:effectLst>
              </a:rPr>
              <a:t>Wawrzyniec Konarski</a:t>
            </a:r>
            <a:br>
              <a:rPr lang="pl-PL" sz="3600" b="1" dirty="0" smtClean="0">
                <a:solidFill>
                  <a:schemeClr val="accent1">
                    <a:lumMod val="75000"/>
                  </a:schemeClr>
                </a:solidFill>
                <a:effectLst>
                  <a:outerShdw blurRad="38100" dist="38100" dir="2700000" algn="tl">
                    <a:srgbClr val="000000">
                      <a:alpha val="43137"/>
                    </a:srgbClr>
                  </a:outerShdw>
                </a:effectLst>
              </a:rPr>
            </a:br>
            <a:r>
              <a:rPr lang="pl-PL" sz="3600" b="1" dirty="0" err="1" smtClean="0">
                <a:solidFill>
                  <a:schemeClr val="accent1">
                    <a:lumMod val="75000"/>
                  </a:schemeClr>
                </a:solidFill>
                <a:effectLst>
                  <a:outerShdw blurRad="38100" dist="38100" dir="2700000" algn="tl">
                    <a:srgbClr val="000000">
                      <a:alpha val="43137"/>
                    </a:srgbClr>
                  </a:outerShdw>
                </a:effectLst>
              </a:rPr>
              <a:t>Jagiellonian</a:t>
            </a:r>
            <a:r>
              <a:rPr lang="pl-PL" sz="3600" b="1" dirty="0" smtClean="0">
                <a:solidFill>
                  <a:schemeClr val="accent1">
                    <a:lumMod val="75000"/>
                  </a:schemeClr>
                </a:solidFill>
                <a:effectLst>
                  <a:outerShdw blurRad="38100" dist="38100" dir="2700000" algn="tl">
                    <a:srgbClr val="000000">
                      <a:alpha val="43137"/>
                    </a:srgbClr>
                  </a:outerShdw>
                </a:effectLst>
              </a:rPr>
              <a:t> </a:t>
            </a:r>
            <a:r>
              <a:rPr lang="pl-PL" sz="3600" b="1" dirty="0" err="1" smtClean="0">
                <a:solidFill>
                  <a:schemeClr val="accent1">
                    <a:lumMod val="75000"/>
                  </a:schemeClr>
                </a:solidFill>
                <a:effectLst>
                  <a:outerShdw blurRad="38100" dist="38100" dir="2700000" algn="tl">
                    <a:srgbClr val="000000">
                      <a:alpha val="43137"/>
                    </a:srgbClr>
                  </a:outerShdw>
                </a:effectLst>
              </a:rPr>
              <a:t>University</a:t>
            </a:r>
            <a:r>
              <a:rPr lang="pl-PL" sz="3600" b="1" dirty="0" smtClean="0">
                <a:solidFill>
                  <a:schemeClr val="accent1">
                    <a:lumMod val="75000"/>
                  </a:schemeClr>
                </a:solidFill>
                <a:effectLst>
                  <a:outerShdw blurRad="38100" dist="38100" dir="2700000" algn="tl">
                    <a:srgbClr val="000000">
                      <a:alpha val="43137"/>
                    </a:srgbClr>
                  </a:outerShdw>
                </a:effectLst>
              </a:rPr>
              <a:t> </a:t>
            </a:r>
            <a:r>
              <a:rPr lang="pl-PL" sz="3600" b="1" dirty="0" err="1" smtClean="0">
                <a:solidFill>
                  <a:schemeClr val="accent1">
                    <a:lumMod val="75000"/>
                  </a:schemeClr>
                </a:solidFill>
                <a:effectLst>
                  <a:outerShdw blurRad="38100" dist="38100" dir="2700000" algn="tl">
                    <a:srgbClr val="000000">
                      <a:alpha val="43137"/>
                    </a:srgbClr>
                  </a:outerShdw>
                </a:effectLst>
              </a:rPr>
              <a:t>in</a:t>
            </a:r>
            <a:r>
              <a:rPr lang="pl-PL" sz="3600" b="1" dirty="0" smtClean="0">
                <a:solidFill>
                  <a:schemeClr val="accent1">
                    <a:lumMod val="75000"/>
                  </a:schemeClr>
                </a:solidFill>
                <a:effectLst>
                  <a:outerShdw blurRad="38100" dist="38100" dir="2700000" algn="tl">
                    <a:srgbClr val="000000">
                      <a:alpha val="43137"/>
                    </a:srgbClr>
                  </a:outerShdw>
                </a:effectLst>
              </a:rPr>
              <a:t> </a:t>
            </a:r>
            <a:r>
              <a:rPr lang="pl-PL" sz="3600" b="1" dirty="0" err="1" smtClean="0">
                <a:solidFill>
                  <a:schemeClr val="accent1">
                    <a:lumMod val="75000"/>
                  </a:schemeClr>
                </a:solidFill>
                <a:effectLst>
                  <a:outerShdw blurRad="38100" dist="38100" dir="2700000" algn="tl">
                    <a:srgbClr val="000000">
                      <a:alpha val="43137"/>
                    </a:srgbClr>
                  </a:outerShdw>
                </a:effectLst>
              </a:rPr>
              <a:t>Cracow</a:t>
            </a:r>
            <a:r>
              <a:rPr lang="pl-PL" sz="3600" b="1" dirty="0" smtClean="0">
                <a:solidFill>
                  <a:schemeClr val="accent1">
                    <a:lumMod val="75000"/>
                  </a:schemeClr>
                </a:solidFill>
                <a:effectLst>
                  <a:outerShdw blurRad="38100" dist="38100" dir="2700000" algn="tl">
                    <a:srgbClr val="000000">
                      <a:alpha val="43137"/>
                    </a:srgbClr>
                  </a:outerShdw>
                </a:effectLst>
              </a:rPr>
              <a:t>,  Poland</a:t>
            </a:r>
            <a:br>
              <a:rPr lang="pl-PL" sz="3600" b="1" dirty="0" smtClean="0">
                <a:solidFill>
                  <a:schemeClr val="accent1">
                    <a:lumMod val="75000"/>
                  </a:schemeClr>
                </a:solidFill>
                <a:effectLst>
                  <a:outerShdw blurRad="38100" dist="38100" dir="2700000" algn="tl">
                    <a:srgbClr val="000000">
                      <a:alpha val="43137"/>
                    </a:srgbClr>
                  </a:outerShdw>
                </a:effectLst>
              </a:rPr>
            </a:br>
            <a:r>
              <a:rPr lang="pl-PL" b="1" dirty="0" err="1" smtClean="0">
                <a:solidFill>
                  <a:schemeClr val="accent1">
                    <a:lumMod val="75000"/>
                  </a:schemeClr>
                </a:solidFill>
                <a:effectLst>
                  <a:outerShdw blurRad="38100" dist="38100" dir="2700000" algn="tl">
                    <a:srgbClr val="000000">
                      <a:alpha val="43137"/>
                    </a:srgbClr>
                  </a:outerShdw>
                </a:effectLst>
              </a:rPr>
              <a:t>w_konarski@op.pl</a:t>
            </a:r>
            <a:endParaRPr lang="pl-PL" sz="3600" b="1" dirty="0">
              <a:solidFill>
                <a:schemeClr val="accent1">
                  <a:lumMod val="75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a:xfrm>
            <a:off x="611560" y="2420888"/>
            <a:ext cx="8208912" cy="4032448"/>
          </a:xfrm>
        </p:spPr>
        <p:txBody>
          <a:bodyPr>
            <a:normAutofit fontScale="77500" lnSpcReduction="20000"/>
          </a:bodyPr>
          <a:lstStyle/>
          <a:p>
            <a:pPr algn="just">
              <a:buNone/>
            </a:pPr>
            <a:r>
              <a:rPr lang="pl-PL" sz="4400" dirty="0" smtClean="0"/>
              <a:t>                  </a:t>
            </a:r>
            <a:r>
              <a:rPr lang="pl-PL" sz="5700" b="1" dirty="0" err="1" smtClean="0">
                <a:solidFill>
                  <a:schemeClr val="tx1"/>
                </a:solidFill>
              </a:rPr>
              <a:t>Ethnicity</a:t>
            </a:r>
            <a:r>
              <a:rPr lang="pl-PL" sz="5700" b="1" dirty="0" smtClean="0">
                <a:solidFill>
                  <a:schemeClr val="tx1"/>
                </a:solidFill>
              </a:rPr>
              <a:t> and </a:t>
            </a:r>
            <a:r>
              <a:rPr lang="pl-PL" sz="5700" b="1" dirty="0" err="1" smtClean="0">
                <a:solidFill>
                  <a:schemeClr val="tx1"/>
                </a:solidFill>
              </a:rPr>
              <a:t>Politics</a:t>
            </a:r>
            <a:r>
              <a:rPr lang="pl-PL" sz="5700" b="1" dirty="0" smtClean="0">
                <a:solidFill>
                  <a:schemeClr val="tx1"/>
                </a:solidFill>
              </a:rPr>
              <a:t> </a:t>
            </a:r>
          </a:p>
          <a:p>
            <a:pPr algn="just">
              <a:buNone/>
            </a:pPr>
            <a:r>
              <a:rPr lang="pl-PL" sz="5700" b="1" dirty="0" smtClean="0">
                <a:solidFill>
                  <a:schemeClr val="tx1"/>
                </a:solidFill>
              </a:rPr>
              <a:t>            	  </a:t>
            </a:r>
            <a:r>
              <a:rPr lang="pl-PL" sz="5700" b="1" dirty="0" err="1" smtClean="0">
                <a:solidFill>
                  <a:schemeClr val="tx1"/>
                </a:solidFill>
              </a:rPr>
              <a:t>in</a:t>
            </a:r>
            <a:r>
              <a:rPr lang="pl-PL" sz="5700" b="1" dirty="0" smtClean="0">
                <a:solidFill>
                  <a:schemeClr val="tx1"/>
                </a:solidFill>
              </a:rPr>
              <a:t> Central Europe: </a:t>
            </a:r>
          </a:p>
          <a:p>
            <a:pPr algn="just">
              <a:buNone/>
            </a:pPr>
            <a:r>
              <a:rPr lang="pl-PL" sz="5700" b="1" dirty="0" smtClean="0">
                <a:solidFill>
                  <a:schemeClr val="tx1"/>
                </a:solidFill>
              </a:rPr>
              <a:t>             	    </a:t>
            </a:r>
            <a:r>
              <a:rPr lang="pl-PL" sz="5700" b="1" dirty="0" err="1" smtClean="0">
                <a:solidFill>
                  <a:schemeClr val="tx1"/>
                </a:solidFill>
              </a:rPr>
              <a:t>selected</a:t>
            </a:r>
            <a:r>
              <a:rPr lang="pl-PL" sz="5700" b="1" dirty="0" smtClean="0">
                <a:solidFill>
                  <a:schemeClr val="tx1"/>
                </a:solidFill>
              </a:rPr>
              <a:t> </a:t>
            </a:r>
            <a:r>
              <a:rPr lang="pl-PL" sz="5700" b="1" dirty="0" err="1" smtClean="0">
                <a:solidFill>
                  <a:schemeClr val="tx1"/>
                </a:solidFill>
              </a:rPr>
              <a:t>aspects</a:t>
            </a:r>
            <a:endParaRPr lang="pl-PL" sz="5700" b="1" dirty="0" smtClean="0">
              <a:solidFill>
                <a:schemeClr val="tx1"/>
              </a:solidFill>
            </a:endParaRPr>
          </a:p>
          <a:p>
            <a:pPr>
              <a:buNone/>
            </a:pPr>
            <a:endParaRPr lang="pl-PL" sz="4400" dirty="0" smtClean="0"/>
          </a:p>
          <a:p>
            <a:pPr>
              <a:buNone/>
            </a:pPr>
            <a:r>
              <a:rPr lang="pl-PL" sz="2800" dirty="0" err="1" smtClean="0"/>
              <a:t>Lecture</a:t>
            </a:r>
            <a:r>
              <a:rPr lang="pl-PL" sz="2800" dirty="0" smtClean="0"/>
              <a:t>  </a:t>
            </a:r>
            <a:r>
              <a:rPr lang="pl-PL" sz="2800" dirty="0" err="1" smtClean="0"/>
              <a:t>prepared</a:t>
            </a:r>
            <a:r>
              <a:rPr lang="pl-PL" sz="2800" dirty="0" smtClean="0"/>
              <a:t> for </a:t>
            </a:r>
            <a:r>
              <a:rPr lang="pl-PL" sz="2800" dirty="0" err="1" smtClean="0"/>
              <a:t>the</a:t>
            </a:r>
            <a:r>
              <a:rPr lang="pl-PL" sz="2800" dirty="0" smtClean="0"/>
              <a:t> </a:t>
            </a:r>
            <a:r>
              <a:rPr lang="hu-HU" sz="2800" i="1" dirty="0" smtClean="0"/>
              <a:t>Visegrad Winter Seminar</a:t>
            </a:r>
            <a:r>
              <a:rPr lang="pl-PL" sz="2800" dirty="0" smtClean="0"/>
              <a:t>, </a:t>
            </a:r>
          </a:p>
          <a:p>
            <a:pPr>
              <a:buNone/>
            </a:pPr>
            <a:r>
              <a:rPr lang="pl-PL" sz="2800" b="1" dirty="0" err="1" smtClean="0"/>
              <a:t>Széchenyi</a:t>
            </a:r>
            <a:r>
              <a:rPr lang="pl-PL" sz="2800" b="1" dirty="0" smtClean="0"/>
              <a:t> </a:t>
            </a:r>
            <a:r>
              <a:rPr lang="pl-PL" sz="2800" b="1" dirty="0" err="1" smtClean="0"/>
              <a:t>István</a:t>
            </a:r>
            <a:r>
              <a:rPr lang="pl-PL" sz="2800" dirty="0" smtClean="0"/>
              <a:t> </a:t>
            </a:r>
            <a:r>
              <a:rPr lang="pl-PL" sz="2800" dirty="0" err="1" smtClean="0"/>
              <a:t>Egyetem</a:t>
            </a:r>
            <a:r>
              <a:rPr lang="pl-PL" sz="2800" dirty="0" smtClean="0"/>
              <a:t>, </a:t>
            </a:r>
          </a:p>
          <a:p>
            <a:pPr>
              <a:buNone/>
            </a:pPr>
            <a:r>
              <a:rPr lang="pl-PL" sz="2800" dirty="0" err="1" smtClean="0"/>
              <a:t>Györ</a:t>
            </a:r>
            <a:r>
              <a:rPr lang="pl-PL" sz="2800" dirty="0" smtClean="0"/>
              <a:t>, </a:t>
            </a:r>
            <a:r>
              <a:rPr lang="pl-PL" sz="2800" dirty="0" err="1" smtClean="0"/>
              <a:t>February</a:t>
            </a:r>
            <a:r>
              <a:rPr lang="pl-PL" sz="2800" dirty="0" smtClean="0"/>
              <a:t>  24-28, 2014</a:t>
            </a:r>
            <a:endParaRPr lang="pl-PL" sz="2800"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b="1" dirty="0" err="1" smtClean="0">
                <a:solidFill>
                  <a:schemeClr val="tx1"/>
                </a:solidFill>
              </a:rPr>
              <a:t>Ethnicity</a:t>
            </a:r>
            <a:r>
              <a:rPr lang="pl-PL" sz="4000" b="1" dirty="0" smtClean="0">
                <a:solidFill>
                  <a:schemeClr val="tx1"/>
                </a:solidFill>
              </a:rPr>
              <a:t>  and </a:t>
            </a:r>
            <a:r>
              <a:rPr lang="pl-PL" sz="4000" b="1" dirty="0" err="1" smtClean="0">
                <a:solidFill>
                  <a:schemeClr val="tx1"/>
                </a:solidFill>
              </a:rPr>
              <a:t>Politics</a:t>
            </a:r>
            <a:endParaRPr lang="pl-PL" sz="4000" b="1" dirty="0">
              <a:solidFill>
                <a:schemeClr val="tx1"/>
              </a:solidFill>
            </a:endParaRPr>
          </a:p>
        </p:txBody>
      </p:sp>
      <p:sp>
        <p:nvSpPr>
          <p:cNvPr id="3" name="Symbol zastępczy zawartości 2"/>
          <p:cNvSpPr>
            <a:spLocks noGrp="1"/>
          </p:cNvSpPr>
          <p:nvPr>
            <p:ph idx="1"/>
          </p:nvPr>
        </p:nvSpPr>
        <p:spPr/>
        <p:txBody>
          <a:bodyPr>
            <a:normAutofit/>
          </a:bodyPr>
          <a:lstStyle/>
          <a:p>
            <a:pPr algn="just"/>
            <a:r>
              <a:rPr lang="pl-PL" sz="2400" dirty="0" err="1" smtClean="0"/>
              <a:t>Nationalism</a:t>
            </a:r>
            <a:r>
              <a:rPr lang="pl-PL" sz="2400" dirty="0" smtClean="0"/>
              <a:t> </a:t>
            </a:r>
            <a:r>
              <a:rPr lang="pl-PL" sz="2400" dirty="0" err="1" smtClean="0"/>
              <a:t>is</a:t>
            </a:r>
            <a:r>
              <a:rPr lang="pl-PL" sz="2400" dirty="0" smtClean="0"/>
              <a:t> </a:t>
            </a:r>
            <a:r>
              <a:rPr lang="pl-PL" sz="2400" dirty="0" err="1" smtClean="0"/>
              <a:t>the</a:t>
            </a:r>
            <a:r>
              <a:rPr lang="pl-PL" sz="2400" dirty="0" smtClean="0"/>
              <a:t> </a:t>
            </a:r>
            <a:r>
              <a:rPr lang="pl-PL" sz="2400" dirty="0" err="1" smtClean="0"/>
              <a:t>ideology</a:t>
            </a:r>
            <a:r>
              <a:rPr lang="pl-PL" sz="2400" dirty="0" smtClean="0"/>
              <a:t> of </a:t>
            </a:r>
            <a:r>
              <a:rPr lang="pl-PL" sz="2400" b="1" i="1" dirty="0" err="1" smtClean="0"/>
              <a:t>nation</a:t>
            </a:r>
            <a:r>
              <a:rPr lang="pl-PL" sz="2400" dirty="0" smtClean="0"/>
              <a:t>. </a:t>
            </a:r>
            <a:r>
              <a:rPr lang="pl-PL" sz="2400" dirty="0" err="1" smtClean="0"/>
              <a:t>The</a:t>
            </a:r>
            <a:r>
              <a:rPr lang="pl-PL" sz="2400" dirty="0" smtClean="0"/>
              <a:t> </a:t>
            </a:r>
            <a:r>
              <a:rPr lang="pl-PL" sz="2400" dirty="0" err="1" smtClean="0"/>
              <a:t>latter</a:t>
            </a:r>
            <a:r>
              <a:rPr lang="pl-PL" sz="2400" dirty="0" smtClean="0"/>
              <a:t> term </a:t>
            </a:r>
            <a:r>
              <a:rPr lang="pl-PL" sz="2400" dirty="0" err="1" smtClean="0"/>
              <a:t>is</a:t>
            </a:r>
            <a:r>
              <a:rPr lang="pl-PL" sz="2400" dirty="0" smtClean="0"/>
              <a:t> an </a:t>
            </a:r>
            <a:r>
              <a:rPr lang="pl-PL" sz="2400" dirty="0" err="1" smtClean="0"/>
              <a:t>elastic</a:t>
            </a:r>
            <a:r>
              <a:rPr lang="pl-PL" sz="2400" dirty="0" smtClean="0"/>
              <a:t> </a:t>
            </a:r>
            <a:r>
              <a:rPr lang="pl-PL" sz="2400" dirty="0" err="1" smtClean="0"/>
              <a:t>concept</a:t>
            </a:r>
            <a:r>
              <a:rPr lang="pl-PL" sz="2400" dirty="0" smtClean="0"/>
              <a:t>, </a:t>
            </a:r>
            <a:r>
              <a:rPr lang="pl-PL" sz="2400" dirty="0" err="1" smtClean="0"/>
              <a:t>which</a:t>
            </a:r>
            <a:r>
              <a:rPr lang="pl-PL" sz="2400" dirty="0" smtClean="0"/>
              <a:t> - </a:t>
            </a:r>
            <a:r>
              <a:rPr lang="pl-PL" sz="2400" dirty="0" err="1" smtClean="0"/>
              <a:t>due</a:t>
            </a:r>
            <a:r>
              <a:rPr lang="pl-PL" sz="2400" dirty="0" smtClean="0"/>
              <a:t> to </a:t>
            </a:r>
            <a:r>
              <a:rPr lang="pl-PL" sz="2400" dirty="0" err="1" smtClean="0"/>
              <a:t>the</a:t>
            </a:r>
            <a:r>
              <a:rPr lang="pl-PL" sz="2400" dirty="0" smtClean="0"/>
              <a:t> </a:t>
            </a:r>
            <a:r>
              <a:rPr lang="pl-PL" sz="2400" dirty="0" err="1" smtClean="0"/>
              <a:t>European</a:t>
            </a:r>
            <a:r>
              <a:rPr lang="pl-PL" sz="2400" dirty="0" smtClean="0"/>
              <a:t> </a:t>
            </a:r>
            <a:r>
              <a:rPr lang="pl-PL" sz="2400" dirty="0" err="1" smtClean="0"/>
              <a:t>intellectual</a:t>
            </a:r>
            <a:r>
              <a:rPr lang="pl-PL" sz="2400" dirty="0" smtClean="0"/>
              <a:t> </a:t>
            </a:r>
            <a:r>
              <a:rPr lang="pl-PL" sz="2400" dirty="0" err="1" smtClean="0"/>
              <a:t>traditions</a:t>
            </a:r>
            <a:r>
              <a:rPr lang="pl-PL" sz="2400" dirty="0" smtClean="0"/>
              <a:t> </a:t>
            </a:r>
            <a:r>
              <a:rPr lang="pl-PL" sz="2400" dirty="0" err="1" smtClean="0"/>
              <a:t>acknowledged</a:t>
            </a:r>
            <a:r>
              <a:rPr lang="pl-PL" sz="2400" dirty="0" smtClean="0"/>
              <a:t> by Jean Jacques Rousseau and Johann </a:t>
            </a:r>
            <a:r>
              <a:rPr lang="pl-PL" sz="2400" dirty="0" err="1" smtClean="0"/>
              <a:t>Gotfried</a:t>
            </a:r>
            <a:r>
              <a:rPr lang="pl-PL" sz="2400" dirty="0" smtClean="0"/>
              <a:t> Herder - </a:t>
            </a:r>
            <a:r>
              <a:rPr lang="pl-PL" sz="2400" dirty="0" err="1" smtClean="0"/>
              <a:t>refers</a:t>
            </a:r>
            <a:r>
              <a:rPr lang="pl-PL" sz="2400" dirty="0" smtClean="0"/>
              <a:t> to </a:t>
            </a:r>
            <a:r>
              <a:rPr lang="pl-PL" sz="2400" dirty="0" err="1" smtClean="0"/>
              <a:t>two</a:t>
            </a:r>
            <a:r>
              <a:rPr lang="pl-PL" sz="2400" dirty="0" smtClean="0"/>
              <a:t> </a:t>
            </a:r>
            <a:r>
              <a:rPr lang="pl-PL" sz="2400" dirty="0" err="1" smtClean="0"/>
              <a:t>basic</a:t>
            </a:r>
            <a:r>
              <a:rPr lang="pl-PL" sz="2400" dirty="0" smtClean="0"/>
              <a:t> </a:t>
            </a:r>
            <a:r>
              <a:rPr lang="pl-PL" sz="2400" dirty="0" err="1" smtClean="0"/>
              <a:t>dimensions</a:t>
            </a:r>
            <a:r>
              <a:rPr lang="pl-PL" sz="2400" dirty="0" smtClean="0"/>
              <a:t>: </a:t>
            </a:r>
            <a:r>
              <a:rPr lang="pl-PL" sz="2400" dirty="0" err="1" smtClean="0"/>
              <a:t>the</a:t>
            </a:r>
            <a:r>
              <a:rPr lang="pl-PL" sz="2400" dirty="0" smtClean="0"/>
              <a:t> </a:t>
            </a:r>
            <a:r>
              <a:rPr lang="pl-PL" sz="2400" dirty="0" err="1" smtClean="0"/>
              <a:t>political</a:t>
            </a:r>
            <a:r>
              <a:rPr lang="pl-PL" sz="2400" dirty="0" smtClean="0"/>
              <a:t> and </a:t>
            </a:r>
            <a:r>
              <a:rPr lang="pl-PL" sz="2400" dirty="0" err="1" smtClean="0"/>
              <a:t>ethnocultural</a:t>
            </a:r>
            <a:r>
              <a:rPr lang="pl-PL" sz="2400" dirty="0" smtClean="0"/>
              <a:t>, </a:t>
            </a:r>
            <a:r>
              <a:rPr lang="pl-PL" sz="2400" dirty="0" err="1" smtClean="0"/>
              <a:t>hence</a:t>
            </a:r>
            <a:r>
              <a:rPr lang="pl-PL" sz="2400" dirty="0" smtClean="0"/>
              <a:t> </a:t>
            </a:r>
            <a:r>
              <a:rPr lang="pl-PL" sz="2400" dirty="0" err="1" smtClean="0"/>
              <a:t>the</a:t>
            </a:r>
            <a:r>
              <a:rPr lang="pl-PL" sz="2400" dirty="0" smtClean="0"/>
              <a:t> </a:t>
            </a:r>
            <a:r>
              <a:rPr lang="pl-PL" sz="2400" dirty="0" err="1" smtClean="0"/>
              <a:t>adopted</a:t>
            </a:r>
            <a:r>
              <a:rPr lang="pl-PL" sz="2400" dirty="0" smtClean="0"/>
              <a:t> </a:t>
            </a:r>
            <a:r>
              <a:rPr lang="pl-PL" sz="2400" dirty="0" err="1" smtClean="0"/>
              <a:t>division</a:t>
            </a:r>
            <a:r>
              <a:rPr lang="pl-PL" sz="2400" dirty="0" smtClean="0"/>
              <a:t> on </a:t>
            </a:r>
            <a:r>
              <a:rPr lang="pl-PL" sz="2400" b="1" i="1" dirty="0" err="1" smtClean="0"/>
              <a:t>political</a:t>
            </a:r>
            <a:r>
              <a:rPr lang="pl-PL" sz="2400" dirty="0" smtClean="0"/>
              <a:t> and </a:t>
            </a:r>
            <a:r>
              <a:rPr lang="pl-PL" sz="2400" b="1" i="1" dirty="0" err="1" smtClean="0"/>
              <a:t>ethnic</a:t>
            </a:r>
            <a:r>
              <a:rPr lang="pl-PL" sz="2400" b="1" i="1" dirty="0" smtClean="0"/>
              <a:t> </a:t>
            </a:r>
            <a:r>
              <a:rPr lang="pl-PL" sz="2400" dirty="0" err="1" smtClean="0"/>
              <a:t>nations</a:t>
            </a:r>
            <a:r>
              <a:rPr lang="pl-PL" sz="2400" dirty="0" smtClean="0"/>
              <a:t>. </a:t>
            </a:r>
            <a:r>
              <a:rPr lang="pl-PL" sz="2400" dirty="0" err="1" smtClean="0"/>
              <a:t>This</a:t>
            </a:r>
            <a:r>
              <a:rPr lang="pl-PL" sz="2400" dirty="0" smtClean="0"/>
              <a:t> </a:t>
            </a:r>
            <a:r>
              <a:rPr lang="pl-PL" sz="2400" dirty="0" err="1" smtClean="0"/>
              <a:t>typology</a:t>
            </a:r>
            <a:r>
              <a:rPr lang="pl-PL" sz="2400" dirty="0" smtClean="0"/>
              <a:t> </a:t>
            </a:r>
            <a:r>
              <a:rPr lang="pl-PL" sz="2400" dirty="0" err="1" smtClean="0"/>
              <a:t>should</a:t>
            </a:r>
            <a:r>
              <a:rPr lang="pl-PL" sz="2400" dirty="0" smtClean="0"/>
              <a:t> be </a:t>
            </a:r>
            <a:r>
              <a:rPr lang="pl-PL" sz="2400" dirty="0" err="1" smtClean="0"/>
              <a:t>perceived</a:t>
            </a:r>
            <a:r>
              <a:rPr lang="pl-PL" sz="2400" dirty="0" smtClean="0"/>
              <a:t> as a </a:t>
            </a:r>
            <a:r>
              <a:rPr lang="pl-PL" sz="2400" dirty="0" err="1" smtClean="0"/>
              <a:t>result</a:t>
            </a:r>
            <a:r>
              <a:rPr lang="pl-PL" sz="2400" dirty="0" smtClean="0"/>
              <a:t> of </a:t>
            </a:r>
            <a:r>
              <a:rPr lang="pl-PL" sz="2400" dirty="0" err="1" smtClean="0"/>
              <a:t>problems</a:t>
            </a:r>
            <a:r>
              <a:rPr lang="pl-PL" sz="2400" dirty="0" smtClean="0"/>
              <a:t> </a:t>
            </a:r>
            <a:r>
              <a:rPr lang="pl-PL" sz="2400" dirty="0" err="1" smtClean="0"/>
              <a:t>arising</a:t>
            </a:r>
            <a:r>
              <a:rPr lang="pl-PL" sz="2400" dirty="0" smtClean="0"/>
              <a:t> </a:t>
            </a:r>
            <a:r>
              <a:rPr lang="pl-PL" sz="2400" dirty="0" err="1" smtClean="0"/>
              <a:t>from</a:t>
            </a:r>
            <a:r>
              <a:rPr lang="pl-PL" sz="2400" dirty="0" smtClean="0"/>
              <a:t> </a:t>
            </a:r>
            <a:r>
              <a:rPr lang="pl-PL" sz="2400" dirty="0" err="1" smtClean="0"/>
              <a:t>the</a:t>
            </a:r>
            <a:r>
              <a:rPr lang="pl-PL" sz="2400" dirty="0" smtClean="0"/>
              <a:t> </a:t>
            </a:r>
            <a:r>
              <a:rPr lang="pl-PL" sz="2400" dirty="0" err="1" smtClean="0"/>
              <a:t>divergence</a:t>
            </a:r>
            <a:r>
              <a:rPr lang="pl-PL" sz="2400" dirty="0" smtClean="0"/>
              <a:t> of state and </a:t>
            </a:r>
            <a:r>
              <a:rPr lang="pl-PL" sz="2400" dirty="0" err="1" smtClean="0"/>
              <a:t>ethnic</a:t>
            </a:r>
            <a:r>
              <a:rPr lang="pl-PL" sz="2400" dirty="0" smtClean="0"/>
              <a:t> </a:t>
            </a:r>
            <a:r>
              <a:rPr lang="pl-PL" sz="2400" dirty="0" err="1" smtClean="0"/>
              <a:t>boundaries</a:t>
            </a:r>
            <a:r>
              <a:rPr lang="pl-PL" sz="2400" dirty="0" smtClean="0"/>
              <a:t> </a:t>
            </a:r>
            <a:r>
              <a:rPr lang="pl-PL" sz="2400" dirty="0" err="1" smtClean="0"/>
              <a:t>within</a:t>
            </a:r>
            <a:r>
              <a:rPr lang="pl-PL" sz="2400" dirty="0" smtClean="0"/>
              <a:t> </a:t>
            </a:r>
            <a:r>
              <a:rPr lang="pl-PL" sz="2400" dirty="0" err="1" smtClean="0"/>
              <a:t>the</a:t>
            </a:r>
            <a:r>
              <a:rPr lang="pl-PL" sz="2400" dirty="0" smtClean="0"/>
              <a:t> </a:t>
            </a:r>
            <a:r>
              <a:rPr lang="pl-PL" sz="2400" dirty="0" err="1" smtClean="0"/>
              <a:t>European</a:t>
            </a:r>
            <a:r>
              <a:rPr lang="pl-PL" sz="2400" dirty="0" smtClean="0"/>
              <a:t> </a:t>
            </a:r>
            <a:r>
              <a:rPr lang="pl-PL" sz="2400" dirty="0" err="1" smtClean="0"/>
              <a:t>realities</a:t>
            </a:r>
            <a:r>
              <a:rPr lang="pl-PL" sz="2400" dirty="0" smtClean="0"/>
              <a:t>.</a:t>
            </a:r>
            <a:endParaRPr lang="pl-PL" sz="2400"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b="1" dirty="0" err="1" smtClean="0">
                <a:solidFill>
                  <a:schemeClr val="tx1"/>
                </a:solidFill>
              </a:rPr>
              <a:t>Ethnicity</a:t>
            </a:r>
            <a:r>
              <a:rPr lang="pl-PL" sz="4000" b="1" dirty="0" smtClean="0">
                <a:solidFill>
                  <a:schemeClr val="tx1"/>
                </a:solidFill>
              </a:rPr>
              <a:t>  and </a:t>
            </a:r>
            <a:r>
              <a:rPr lang="pl-PL" sz="4000" b="1" dirty="0" err="1" smtClean="0">
                <a:solidFill>
                  <a:schemeClr val="tx1"/>
                </a:solidFill>
              </a:rPr>
              <a:t>Politics</a:t>
            </a:r>
            <a:endParaRPr lang="pl-PL" sz="4000" b="1" dirty="0">
              <a:solidFill>
                <a:schemeClr val="tx1"/>
              </a:solidFill>
            </a:endParaRPr>
          </a:p>
        </p:txBody>
      </p:sp>
      <p:sp>
        <p:nvSpPr>
          <p:cNvPr id="3" name="Symbol zastępczy zawartości 2"/>
          <p:cNvSpPr>
            <a:spLocks noGrp="1"/>
          </p:cNvSpPr>
          <p:nvPr>
            <p:ph idx="1"/>
          </p:nvPr>
        </p:nvSpPr>
        <p:spPr/>
        <p:txBody>
          <a:bodyPr>
            <a:normAutofit/>
          </a:bodyPr>
          <a:lstStyle/>
          <a:p>
            <a:pPr algn="just"/>
            <a:r>
              <a:rPr lang="pl-PL" sz="2400" dirty="0" err="1" smtClean="0"/>
              <a:t>Where</a:t>
            </a:r>
            <a:r>
              <a:rPr lang="pl-PL" sz="2400" dirty="0" smtClean="0"/>
              <a:t> </a:t>
            </a:r>
            <a:r>
              <a:rPr lang="pl-PL" sz="2400" dirty="0" err="1" smtClean="0"/>
              <a:t>there</a:t>
            </a:r>
            <a:r>
              <a:rPr lang="pl-PL" sz="2400" dirty="0" smtClean="0"/>
              <a:t> </a:t>
            </a:r>
            <a:r>
              <a:rPr lang="pl-PL" sz="2400" dirty="0" err="1" smtClean="0"/>
              <a:t>is</a:t>
            </a:r>
            <a:r>
              <a:rPr lang="pl-PL" sz="2400" dirty="0" smtClean="0"/>
              <a:t> a long </a:t>
            </a:r>
            <a:r>
              <a:rPr lang="pl-PL" sz="2400" dirty="0" err="1" smtClean="0"/>
              <a:t>tradition</a:t>
            </a:r>
            <a:r>
              <a:rPr lang="pl-PL" sz="2400" dirty="0" smtClean="0"/>
              <a:t> of a state </a:t>
            </a:r>
            <a:r>
              <a:rPr lang="pl-PL" sz="2400" dirty="0" err="1" smtClean="0"/>
              <a:t>based</a:t>
            </a:r>
            <a:r>
              <a:rPr lang="pl-PL" sz="2400" dirty="0" smtClean="0"/>
              <a:t> on a </a:t>
            </a:r>
            <a:r>
              <a:rPr lang="pl-PL" sz="2400" dirty="0" err="1" smtClean="0"/>
              <a:t>particular</a:t>
            </a:r>
            <a:r>
              <a:rPr lang="pl-PL" sz="2400" dirty="0" smtClean="0"/>
              <a:t> </a:t>
            </a:r>
            <a:r>
              <a:rPr lang="pl-PL" sz="2400" dirty="0" err="1" smtClean="0"/>
              <a:t>nation</a:t>
            </a:r>
            <a:r>
              <a:rPr lang="pl-PL" sz="2400" dirty="0" smtClean="0"/>
              <a:t>, </a:t>
            </a:r>
            <a:r>
              <a:rPr lang="pl-PL" sz="2400" dirty="0" err="1" smtClean="0"/>
              <a:t>like</a:t>
            </a:r>
            <a:r>
              <a:rPr lang="pl-PL" sz="2400" dirty="0" smtClean="0"/>
              <a:t> </a:t>
            </a:r>
            <a:r>
              <a:rPr lang="pl-PL" sz="2400" dirty="0" err="1" smtClean="0"/>
              <a:t>England</a:t>
            </a:r>
            <a:r>
              <a:rPr lang="pl-PL" sz="2400" dirty="0" smtClean="0"/>
              <a:t>, France </a:t>
            </a:r>
            <a:r>
              <a:rPr lang="pl-PL" sz="2400" dirty="0" err="1" smtClean="0"/>
              <a:t>or</a:t>
            </a:r>
            <a:r>
              <a:rPr lang="pl-PL" sz="2400" dirty="0" smtClean="0"/>
              <a:t> </a:t>
            </a:r>
            <a:r>
              <a:rPr lang="pl-PL" sz="2400" dirty="0" err="1" smtClean="0"/>
              <a:t>Denmark</a:t>
            </a:r>
            <a:r>
              <a:rPr lang="pl-PL" sz="2400" dirty="0" smtClean="0"/>
              <a:t>, </a:t>
            </a:r>
            <a:r>
              <a:rPr lang="pl-PL" sz="2400" dirty="0" err="1" smtClean="0"/>
              <a:t>whose</a:t>
            </a:r>
            <a:r>
              <a:rPr lang="pl-PL" sz="2400" dirty="0" smtClean="0"/>
              <a:t> </a:t>
            </a:r>
            <a:r>
              <a:rPr lang="pl-PL" sz="2400" dirty="0" err="1" smtClean="0"/>
              <a:t>identity</a:t>
            </a:r>
            <a:r>
              <a:rPr lang="pl-PL" sz="2400" dirty="0" smtClean="0"/>
              <a:t> and </a:t>
            </a:r>
            <a:r>
              <a:rPr lang="pl-PL" sz="2400" dirty="0" err="1" smtClean="0"/>
              <a:t>independence</a:t>
            </a:r>
            <a:r>
              <a:rPr lang="pl-PL" sz="2400" dirty="0" smtClean="0"/>
              <a:t> was </a:t>
            </a:r>
            <a:r>
              <a:rPr lang="pl-PL" sz="2400" dirty="0" err="1" smtClean="0"/>
              <a:t>almost</a:t>
            </a:r>
            <a:r>
              <a:rPr lang="pl-PL" sz="2400" dirty="0" smtClean="0"/>
              <a:t> </a:t>
            </a:r>
            <a:r>
              <a:rPr lang="pl-PL" sz="2400" dirty="0" err="1" smtClean="0"/>
              <a:t>never</a:t>
            </a:r>
            <a:r>
              <a:rPr lang="pl-PL" sz="2400" dirty="0" smtClean="0"/>
              <a:t> </a:t>
            </a:r>
            <a:r>
              <a:rPr lang="pl-PL" sz="2400" dirty="0" err="1" smtClean="0"/>
              <a:t>questioned</a:t>
            </a:r>
            <a:r>
              <a:rPr lang="pl-PL" sz="2400" dirty="0" smtClean="0"/>
              <a:t>, </a:t>
            </a:r>
            <a:r>
              <a:rPr lang="pl-PL" sz="2400" dirty="0" err="1" smtClean="0"/>
              <a:t>nationhood</a:t>
            </a:r>
            <a:r>
              <a:rPr lang="pl-PL" sz="2400" dirty="0" smtClean="0"/>
              <a:t>, </a:t>
            </a:r>
            <a:r>
              <a:rPr lang="pl-PL" sz="2400" dirty="0" err="1" smtClean="0"/>
              <a:t>although</a:t>
            </a:r>
            <a:r>
              <a:rPr lang="pl-PL" sz="2400" dirty="0" smtClean="0"/>
              <a:t> </a:t>
            </a:r>
            <a:r>
              <a:rPr lang="pl-PL" sz="2400" dirty="0" err="1" smtClean="0"/>
              <a:t>based</a:t>
            </a:r>
            <a:r>
              <a:rPr lang="pl-PL" sz="2400" dirty="0" smtClean="0"/>
              <a:t> on an </a:t>
            </a:r>
            <a:r>
              <a:rPr lang="pl-PL" sz="2400" dirty="0" err="1" smtClean="0"/>
              <a:t>ethnic</a:t>
            </a:r>
            <a:r>
              <a:rPr lang="pl-PL" sz="2400" dirty="0" smtClean="0"/>
              <a:t> </a:t>
            </a:r>
            <a:r>
              <a:rPr lang="pl-PL" sz="2400" dirty="0" err="1" smtClean="0"/>
              <a:t>identity</a:t>
            </a:r>
            <a:r>
              <a:rPr lang="pl-PL" sz="2400" dirty="0" smtClean="0"/>
              <a:t> (eg. </a:t>
            </a:r>
            <a:r>
              <a:rPr lang="pl-PL" sz="2400" dirty="0" err="1" smtClean="0"/>
              <a:t>language</a:t>
            </a:r>
            <a:r>
              <a:rPr lang="pl-PL" sz="2400" dirty="0" smtClean="0"/>
              <a:t>), </a:t>
            </a:r>
            <a:r>
              <a:rPr lang="pl-PL" sz="2400" dirty="0" err="1" smtClean="0"/>
              <a:t>acquired</a:t>
            </a:r>
            <a:r>
              <a:rPr lang="pl-PL" sz="2400" dirty="0" smtClean="0"/>
              <a:t> </a:t>
            </a:r>
            <a:r>
              <a:rPr lang="pl-PL" sz="2400" dirty="0" err="1" smtClean="0"/>
              <a:t>more</a:t>
            </a:r>
            <a:r>
              <a:rPr lang="pl-PL" sz="2400" dirty="0" smtClean="0"/>
              <a:t> </a:t>
            </a:r>
            <a:r>
              <a:rPr lang="pl-PL" sz="2400" dirty="0" err="1" smtClean="0"/>
              <a:t>or</a:t>
            </a:r>
            <a:r>
              <a:rPr lang="pl-PL" sz="2400" dirty="0" smtClean="0"/>
              <a:t> less </a:t>
            </a:r>
            <a:r>
              <a:rPr lang="pl-PL" sz="2400" dirty="0" err="1" smtClean="0"/>
              <a:t>political</a:t>
            </a:r>
            <a:r>
              <a:rPr lang="pl-PL" sz="2400" dirty="0" smtClean="0"/>
              <a:t> (</a:t>
            </a:r>
            <a:r>
              <a:rPr lang="pl-PL" sz="2400" dirty="0" err="1" smtClean="0"/>
              <a:t>equal</a:t>
            </a:r>
            <a:r>
              <a:rPr lang="pl-PL" sz="2400" dirty="0" smtClean="0"/>
              <a:t> </a:t>
            </a:r>
            <a:r>
              <a:rPr lang="pl-PL" sz="2400" dirty="0" err="1" smtClean="0"/>
              <a:t>rights</a:t>
            </a:r>
            <a:r>
              <a:rPr lang="pl-PL" sz="2400" dirty="0" smtClean="0"/>
              <a:t> on </a:t>
            </a:r>
            <a:r>
              <a:rPr lang="pl-PL" sz="2400" dirty="0" err="1" smtClean="0"/>
              <a:t>certain</a:t>
            </a:r>
            <a:r>
              <a:rPr lang="pl-PL" sz="2400" dirty="0" smtClean="0"/>
              <a:t> </a:t>
            </a:r>
            <a:r>
              <a:rPr lang="pl-PL" sz="2400" dirty="0" err="1" smtClean="0"/>
              <a:t>territory</a:t>
            </a:r>
            <a:r>
              <a:rPr lang="pl-PL" sz="2400" dirty="0" smtClean="0"/>
              <a:t>) </a:t>
            </a:r>
            <a:r>
              <a:rPr lang="pl-PL" sz="2400" dirty="0" err="1" smtClean="0"/>
              <a:t>overtones</a:t>
            </a:r>
            <a:r>
              <a:rPr lang="pl-PL" sz="2400" dirty="0" smtClean="0"/>
              <a:t>. </a:t>
            </a:r>
            <a:r>
              <a:rPr lang="pl-PL" sz="2400" dirty="0" err="1" smtClean="0"/>
              <a:t>Thus</a:t>
            </a:r>
            <a:r>
              <a:rPr lang="pl-PL" sz="2400" dirty="0" smtClean="0"/>
              <a:t> </a:t>
            </a:r>
            <a:r>
              <a:rPr lang="pl-PL" sz="2400" b="1" i="1" dirty="0" err="1" smtClean="0"/>
              <a:t>the</a:t>
            </a:r>
            <a:r>
              <a:rPr lang="pl-PL" sz="2400" b="1" i="1" dirty="0" smtClean="0"/>
              <a:t> </a:t>
            </a:r>
            <a:r>
              <a:rPr lang="pl-PL" sz="2400" b="1" i="1" dirty="0" err="1" smtClean="0"/>
              <a:t>concept</a:t>
            </a:r>
            <a:r>
              <a:rPr lang="pl-PL" sz="2400" b="1" i="1" dirty="0" smtClean="0"/>
              <a:t> of </a:t>
            </a:r>
            <a:r>
              <a:rPr lang="pl-PL" sz="2400" b="1" i="1" dirty="0" err="1" smtClean="0"/>
              <a:t>political</a:t>
            </a:r>
            <a:r>
              <a:rPr lang="pl-PL" sz="2400" b="1" i="1" dirty="0" smtClean="0"/>
              <a:t> </a:t>
            </a:r>
            <a:r>
              <a:rPr lang="pl-PL" sz="2400" b="1" i="1" dirty="0" err="1" smtClean="0"/>
              <a:t>nation</a:t>
            </a:r>
            <a:r>
              <a:rPr lang="pl-PL" sz="2400" b="1" i="1" dirty="0" smtClean="0"/>
              <a:t> </a:t>
            </a:r>
            <a:r>
              <a:rPr lang="pl-PL" sz="2400" b="1" i="1" dirty="0" err="1" smtClean="0"/>
              <a:t>refers</a:t>
            </a:r>
            <a:r>
              <a:rPr lang="pl-PL" sz="2400" b="1" i="1" dirty="0" smtClean="0"/>
              <a:t> </a:t>
            </a:r>
            <a:r>
              <a:rPr lang="pl-PL" sz="2400" b="1" i="1" dirty="0" err="1" smtClean="0"/>
              <a:t>in</a:t>
            </a:r>
            <a:r>
              <a:rPr lang="pl-PL" sz="2400" b="1" i="1" dirty="0" smtClean="0"/>
              <a:t> most </a:t>
            </a:r>
            <a:r>
              <a:rPr lang="pl-PL" sz="2400" b="1" i="1" dirty="0" err="1" smtClean="0"/>
              <a:t>cases</a:t>
            </a:r>
            <a:r>
              <a:rPr lang="pl-PL" sz="2400" b="1" i="1" dirty="0" smtClean="0"/>
              <a:t> to </a:t>
            </a:r>
            <a:r>
              <a:rPr lang="pl-PL" sz="2400" b="1" i="1" dirty="0" err="1" smtClean="0"/>
              <a:t>those</a:t>
            </a:r>
            <a:r>
              <a:rPr lang="pl-PL" sz="2400" b="1" i="1" dirty="0" smtClean="0"/>
              <a:t> </a:t>
            </a:r>
            <a:r>
              <a:rPr lang="pl-PL" sz="2400" b="1" i="1" dirty="0" err="1" smtClean="0"/>
              <a:t>entities</a:t>
            </a:r>
            <a:r>
              <a:rPr lang="pl-PL" sz="2400" b="1" i="1" dirty="0" smtClean="0"/>
              <a:t> </a:t>
            </a:r>
            <a:r>
              <a:rPr lang="pl-PL" sz="2400" b="1" i="1" dirty="0" err="1" smtClean="0"/>
              <a:t>with</a:t>
            </a:r>
            <a:r>
              <a:rPr lang="pl-PL" sz="2400" b="1" i="1" dirty="0" smtClean="0"/>
              <a:t> </a:t>
            </a:r>
            <a:r>
              <a:rPr lang="pl-PL" sz="2400" b="1" i="1" dirty="0" err="1" smtClean="0"/>
              <a:t>strong</a:t>
            </a:r>
            <a:r>
              <a:rPr lang="pl-PL" sz="2400" b="1" i="1" dirty="0" smtClean="0"/>
              <a:t> and long </a:t>
            </a:r>
            <a:r>
              <a:rPr lang="pl-PL" sz="2400" b="1" i="1" dirty="0" err="1" smtClean="0"/>
              <a:t>lasting</a:t>
            </a:r>
            <a:r>
              <a:rPr lang="pl-PL" sz="2400" b="1" i="1" dirty="0" smtClean="0"/>
              <a:t> </a:t>
            </a:r>
            <a:r>
              <a:rPr lang="pl-PL" sz="2400" b="1" i="1" dirty="0" err="1" smtClean="0"/>
              <a:t>tradition</a:t>
            </a:r>
            <a:r>
              <a:rPr lang="pl-PL" sz="2400" b="1" i="1" dirty="0" smtClean="0"/>
              <a:t> of independent </a:t>
            </a:r>
            <a:r>
              <a:rPr lang="pl-PL" sz="2400" b="1" i="1" dirty="0" err="1" smtClean="0"/>
              <a:t>statehood</a:t>
            </a:r>
            <a:r>
              <a:rPr lang="pl-PL" sz="2400" b="1" i="1" dirty="0" smtClean="0"/>
              <a:t> </a:t>
            </a:r>
            <a:r>
              <a:rPr lang="pl-PL" sz="2400" dirty="0" err="1" smtClean="0"/>
              <a:t>even</a:t>
            </a:r>
            <a:r>
              <a:rPr lang="pl-PL" sz="2400" dirty="0" smtClean="0"/>
              <a:t> </a:t>
            </a:r>
            <a:r>
              <a:rPr lang="pl-PL" sz="2400" dirty="0" err="1" smtClean="0"/>
              <a:t>in</a:t>
            </a:r>
            <a:r>
              <a:rPr lang="pl-PL" sz="2400" dirty="0" smtClean="0"/>
              <a:t> </a:t>
            </a:r>
            <a:r>
              <a:rPr lang="pl-PL" sz="2400" dirty="0" err="1" smtClean="0"/>
              <a:t>its</a:t>
            </a:r>
            <a:r>
              <a:rPr lang="pl-PL" sz="2400" dirty="0" smtClean="0"/>
              <a:t> </a:t>
            </a:r>
            <a:r>
              <a:rPr lang="pl-PL" sz="2400" dirty="0" err="1" smtClean="0"/>
              <a:t>dynastic</a:t>
            </a:r>
            <a:r>
              <a:rPr lang="pl-PL" sz="2400" dirty="0" smtClean="0"/>
              <a:t> </a:t>
            </a:r>
            <a:r>
              <a:rPr lang="pl-PL" sz="2400" dirty="0" err="1" smtClean="0"/>
              <a:t>understanding</a:t>
            </a:r>
            <a:r>
              <a:rPr lang="pl-PL" sz="2400" dirty="0" smtClean="0"/>
              <a:t>.</a:t>
            </a:r>
          </a:p>
          <a:p>
            <a:endParaRPr lang="pl-PL" sz="2400"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b="1" dirty="0" err="1" smtClean="0">
                <a:solidFill>
                  <a:schemeClr val="tx1"/>
                </a:solidFill>
              </a:rPr>
              <a:t>Ethnicity</a:t>
            </a:r>
            <a:r>
              <a:rPr lang="pl-PL" sz="4000" b="1" dirty="0" smtClean="0">
                <a:solidFill>
                  <a:schemeClr val="tx1"/>
                </a:solidFill>
              </a:rPr>
              <a:t>  and </a:t>
            </a:r>
            <a:r>
              <a:rPr lang="pl-PL" sz="4000" b="1" dirty="0" err="1" smtClean="0">
                <a:solidFill>
                  <a:schemeClr val="tx1"/>
                </a:solidFill>
              </a:rPr>
              <a:t>Politics</a:t>
            </a:r>
            <a:endParaRPr lang="pl-PL" sz="4000" b="1" dirty="0">
              <a:solidFill>
                <a:schemeClr val="tx1"/>
              </a:solidFill>
            </a:endParaRPr>
          </a:p>
        </p:txBody>
      </p:sp>
      <p:sp>
        <p:nvSpPr>
          <p:cNvPr id="3" name="Symbol zastępczy zawartości 2"/>
          <p:cNvSpPr>
            <a:spLocks noGrp="1"/>
          </p:cNvSpPr>
          <p:nvPr>
            <p:ph idx="1"/>
          </p:nvPr>
        </p:nvSpPr>
        <p:spPr>
          <a:xfrm>
            <a:off x="457200" y="1955973"/>
            <a:ext cx="8229600" cy="4857403"/>
          </a:xfrm>
        </p:spPr>
        <p:txBody>
          <a:bodyPr>
            <a:normAutofit/>
          </a:bodyPr>
          <a:lstStyle/>
          <a:p>
            <a:pPr algn="just"/>
            <a:r>
              <a:rPr lang="pl-PL" sz="2400" dirty="0" err="1" smtClean="0"/>
              <a:t>Where</a:t>
            </a:r>
            <a:r>
              <a:rPr lang="pl-PL" sz="2400" dirty="0" smtClean="0"/>
              <a:t> </a:t>
            </a:r>
            <a:r>
              <a:rPr lang="pl-PL" sz="2400" dirty="0" err="1" smtClean="0"/>
              <a:t>the</a:t>
            </a:r>
            <a:r>
              <a:rPr lang="pl-PL" sz="2400" dirty="0" smtClean="0"/>
              <a:t> </a:t>
            </a:r>
            <a:r>
              <a:rPr lang="pl-PL" sz="2400" dirty="0" err="1" smtClean="0"/>
              <a:t>tradition</a:t>
            </a:r>
            <a:r>
              <a:rPr lang="pl-PL" sz="2400" dirty="0" smtClean="0"/>
              <a:t> of a state was </a:t>
            </a:r>
            <a:r>
              <a:rPr lang="pl-PL" sz="2400" dirty="0" err="1" smtClean="0"/>
              <a:t>interrupted</a:t>
            </a:r>
            <a:r>
              <a:rPr lang="pl-PL" sz="2400" dirty="0" smtClean="0"/>
              <a:t> (</a:t>
            </a:r>
            <a:r>
              <a:rPr lang="pl-PL" sz="2400" dirty="0" err="1" smtClean="0"/>
              <a:t>either</a:t>
            </a:r>
            <a:r>
              <a:rPr lang="pl-PL" sz="2400" dirty="0" smtClean="0"/>
              <a:t> as a </a:t>
            </a:r>
            <a:r>
              <a:rPr lang="pl-PL" sz="2400" dirty="0" err="1" smtClean="0"/>
              <a:t>result</a:t>
            </a:r>
            <a:r>
              <a:rPr lang="pl-PL" sz="2400" dirty="0" smtClean="0"/>
              <a:t> of foreign </a:t>
            </a:r>
            <a:r>
              <a:rPr lang="pl-PL" sz="2400" dirty="0" err="1" smtClean="0"/>
              <a:t>conquest</a:t>
            </a:r>
            <a:r>
              <a:rPr lang="pl-PL" sz="2400" dirty="0" smtClean="0"/>
              <a:t> </a:t>
            </a:r>
            <a:r>
              <a:rPr lang="pl-PL" sz="2400" dirty="0" err="1" smtClean="0"/>
              <a:t>such</a:t>
            </a:r>
            <a:r>
              <a:rPr lang="pl-PL" sz="2400" dirty="0" smtClean="0"/>
              <a:t> as </a:t>
            </a:r>
            <a:r>
              <a:rPr lang="pl-PL" sz="2400" dirty="0" err="1" smtClean="0"/>
              <a:t>in</a:t>
            </a:r>
            <a:r>
              <a:rPr lang="pl-PL" sz="2400" dirty="0" smtClean="0"/>
              <a:t> </a:t>
            </a:r>
            <a:r>
              <a:rPr lang="pl-PL" sz="2400" dirty="0" err="1" smtClean="0"/>
              <a:t>Bulgaria</a:t>
            </a:r>
            <a:r>
              <a:rPr lang="pl-PL" sz="2400" dirty="0" smtClean="0"/>
              <a:t>, </a:t>
            </a:r>
            <a:r>
              <a:rPr lang="pl-PL" sz="2400" dirty="0" err="1" smtClean="0"/>
              <a:t>Hungary</a:t>
            </a:r>
            <a:r>
              <a:rPr lang="pl-PL" sz="2400" dirty="0" smtClean="0"/>
              <a:t>, Poland </a:t>
            </a:r>
            <a:r>
              <a:rPr lang="pl-PL" sz="2400" dirty="0" err="1" smtClean="0"/>
              <a:t>or</a:t>
            </a:r>
            <a:r>
              <a:rPr lang="pl-PL" sz="2400" dirty="0" smtClean="0"/>
              <a:t> Serbia, </a:t>
            </a:r>
            <a:r>
              <a:rPr lang="pl-PL" sz="2400" dirty="0" err="1" smtClean="0"/>
              <a:t>or</a:t>
            </a:r>
            <a:r>
              <a:rPr lang="pl-PL" sz="2400" dirty="0" smtClean="0"/>
              <a:t> as a </a:t>
            </a:r>
            <a:r>
              <a:rPr lang="pl-PL" sz="2400" dirty="0" err="1" smtClean="0"/>
              <a:t>result</a:t>
            </a:r>
            <a:r>
              <a:rPr lang="pl-PL" sz="2400" dirty="0" smtClean="0"/>
              <a:t> of </a:t>
            </a:r>
            <a:r>
              <a:rPr lang="pl-PL" sz="2400" dirty="0" err="1" smtClean="0"/>
              <a:t>political</a:t>
            </a:r>
            <a:r>
              <a:rPr lang="pl-PL" sz="2400" dirty="0" smtClean="0"/>
              <a:t> </a:t>
            </a:r>
            <a:r>
              <a:rPr lang="pl-PL" sz="2400" dirty="0" err="1" smtClean="0"/>
              <a:t>fragmentation</a:t>
            </a:r>
            <a:r>
              <a:rPr lang="pl-PL" sz="2400" dirty="0" smtClean="0"/>
              <a:t>, </a:t>
            </a:r>
            <a:r>
              <a:rPr lang="pl-PL" sz="2400" dirty="0" err="1" smtClean="0"/>
              <a:t>such</a:t>
            </a:r>
            <a:r>
              <a:rPr lang="pl-PL" sz="2400" dirty="0" smtClean="0"/>
              <a:t> as </a:t>
            </a:r>
            <a:r>
              <a:rPr lang="pl-PL" sz="2400" dirty="0" err="1" smtClean="0"/>
              <a:t>in</a:t>
            </a:r>
            <a:r>
              <a:rPr lang="pl-PL" sz="2400" dirty="0" smtClean="0"/>
              <a:t> Germany and </a:t>
            </a:r>
            <a:r>
              <a:rPr lang="pl-PL" sz="2400" dirty="0" err="1" smtClean="0"/>
              <a:t>Italy</a:t>
            </a:r>
            <a:r>
              <a:rPr lang="pl-PL" sz="2400" dirty="0" smtClean="0"/>
              <a:t>), </a:t>
            </a:r>
            <a:r>
              <a:rPr lang="pl-PL" sz="2400" dirty="0" err="1" smtClean="0"/>
              <a:t>the</a:t>
            </a:r>
            <a:r>
              <a:rPr lang="pl-PL" sz="2400" dirty="0" smtClean="0"/>
              <a:t> </a:t>
            </a:r>
            <a:r>
              <a:rPr lang="pl-PL" sz="2400" dirty="0" err="1" smtClean="0"/>
              <a:t>awareness</a:t>
            </a:r>
            <a:r>
              <a:rPr lang="pl-PL" sz="2400" dirty="0" smtClean="0"/>
              <a:t> of a </a:t>
            </a:r>
            <a:r>
              <a:rPr lang="pl-PL" sz="2400" dirty="0" err="1" smtClean="0"/>
              <a:t>twofold</a:t>
            </a:r>
            <a:r>
              <a:rPr lang="pl-PL" sz="2400" dirty="0" smtClean="0"/>
              <a:t> </a:t>
            </a:r>
            <a:r>
              <a:rPr lang="pl-PL" sz="2400" dirty="0" err="1" smtClean="0"/>
              <a:t>dimension</a:t>
            </a:r>
            <a:r>
              <a:rPr lang="pl-PL" sz="2400" dirty="0" smtClean="0"/>
              <a:t> of </a:t>
            </a:r>
            <a:r>
              <a:rPr lang="pl-PL" sz="2400" dirty="0" err="1" smtClean="0"/>
              <a:t>nationality</a:t>
            </a:r>
            <a:r>
              <a:rPr lang="pl-PL" sz="2400" dirty="0" smtClean="0"/>
              <a:t> </a:t>
            </a:r>
            <a:r>
              <a:rPr lang="pl-PL" sz="2400" dirty="0" err="1" smtClean="0"/>
              <a:t>political</a:t>
            </a:r>
            <a:r>
              <a:rPr lang="pl-PL" sz="2400" dirty="0" smtClean="0"/>
              <a:t> and </a:t>
            </a:r>
            <a:r>
              <a:rPr lang="pl-PL" sz="2400" dirty="0" err="1" smtClean="0"/>
              <a:t>ethnic</a:t>
            </a:r>
            <a:r>
              <a:rPr lang="pl-PL" sz="2400" dirty="0" smtClean="0"/>
              <a:t> – </a:t>
            </a:r>
            <a:r>
              <a:rPr lang="pl-PL" sz="2400" dirty="0" err="1" smtClean="0"/>
              <a:t>remained</a:t>
            </a:r>
            <a:r>
              <a:rPr lang="pl-PL" sz="2400" dirty="0" smtClean="0"/>
              <a:t> </a:t>
            </a:r>
            <a:r>
              <a:rPr lang="pl-PL" sz="2400" dirty="0" err="1" smtClean="0"/>
              <a:t>more</a:t>
            </a:r>
            <a:r>
              <a:rPr lang="pl-PL" sz="2400" dirty="0" smtClean="0"/>
              <a:t> </a:t>
            </a:r>
            <a:r>
              <a:rPr lang="pl-PL" sz="2400" dirty="0" err="1" smtClean="0"/>
              <a:t>alive</a:t>
            </a:r>
            <a:r>
              <a:rPr lang="pl-PL" sz="2400" dirty="0" smtClean="0"/>
              <a:t>. </a:t>
            </a:r>
            <a:r>
              <a:rPr lang="pl-PL" sz="2400" dirty="0" err="1" smtClean="0"/>
              <a:t>Thus</a:t>
            </a:r>
            <a:r>
              <a:rPr lang="pl-PL" sz="2400" dirty="0" smtClean="0"/>
              <a:t> </a:t>
            </a:r>
            <a:r>
              <a:rPr lang="pl-PL" sz="2400" b="1" i="1" dirty="0" err="1" smtClean="0"/>
              <a:t>the</a:t>
            </a:r>
            <a:r>
              <a:rPr lang="pl-PL" sz="2400" b="1" i="1" dirty="0" smtClean="0"/>
              <a:t> </a:t>
            </a:r>
            <a:r>
              <a:rPr lang="pl-PL" sz="2400" b="1" i="1" dirty="0" err="1" smtClean="0"/>
              <a:t>concept</a:t>
            </a:r>
            <a:r>
              <a:rPr lang="pl-PL" sz="2400" b="1" i="1" dirty="0" smtClean="0"/>
              <a:t> of </a:t>
            </a:r>
            <a:r>
              <a:rPr lang="pl-PL" sz="2400" b="1" i="1" dirty="0" err="1" smtClean="0"/>
              <a:t>ethnic</a:t>
            </a:r>
            <a:r>
              <a:rPr lang="pl-PL" sz="2400" b="1" i="1" dirty="0" smtClean="0"/>
              <a:t> </a:t>
            </a:r>
            <a:r>
              <a:rPr lang="pl-PL" sz="2400" b="1" i="1" dirty="0" err="1" smtClean="0"/>
              <a:t>nation</a:t>
            </a:r>
            <a:r>
              <a:rPr lang="pl-PL" sz="2400" b="1" i="1" dirty="0" smtClean="0"/>
              <a:t> </a:t>
            </a:r>
            <a:r>
              <a:rPr lang="pl-PL" sz="2400" b="1" i="1" dirty="0" err="1" smtClean="0"/>
              <a:t>refers</a:t>
            </a:r>
            <a:r>
              <a:rPr lang="pl-PL" sz="2400" b="1" i="1" dirty="0" smtClean="0"/>
              <a:t> </a:t>
            </a:r>
            <a:r>
              <a:rPr lang="pl-PL" sz="2400" b="1" i="1" dirty="0" err="1" smtClean="0"/>
              <a:t>in</a:t>
            </a:r>
            <a:r>
              <a:rPr lang="pl-PL" sz="2400" b="1" i="1" dirty="0" smtClean="0"/>
              <a:t> most </a:t>
            </a:r>
            <a:r>
              <a:rPr lang="pl-PL" sz="2400" b="1" i="1" dirty="0" err="1" smtClean="0"/>
              <a:t>cases</a:t>
            </a:r>
            <a:r>
              <a:rPr lang="pl-PL" sz="2400" b="1" i="1" dirty="0" smtClean="0"/>
              <a:t> to </a:t>
            </a:r>
            <a:r>
              <a:rPr lang="pl-PL" sz="2400" b="1" i="1" dirty="0" err="1" smtClean="0"/>
              <a:t>those</a:t>
            </a:r>
            <a:r>
              <a:rPr lang="pl-PL" sz="2400" b="1" i="1" dirty="0" smtClean="0"/>
              <a:t> </a:t>
            </a:r>
            <a:r>
              <a:rPr lang="pl-PL" sz="2400" b="1" i="1" dirty="0" err="1" smtClean="0"/>
              <a:t>entities</a:t>
            </a:r>
            <a:r>
              <a:rPr lang="pl-PL" sz="2400" b="1" i="1" dirty="0" smtClean="0"/>
              <a:t> </a:t>
            </a:r>
            <a:r>
              <a:rPr lang="pl-PL" sz="2400" b="1" i="1" dirty="0" err="1" smtClean="0"/>
              <a:t>with</a:t>
            </a:r>
            <a:r>
              <a:rPr lang="pl-PL" sz="2400" b="1" i="1" dirty="0" smtClean="0"/>
              <a:t> </a:t>
            </a:r>
            <a:r>
              <a:rPr lang="pl-PL" sz="2400" b="1" i="1" dirty="0" err="1" smtClean="0"/>
              <a:t>strong</a:t>
            </a:r>
            <a:r>
              <a:rPr lang="pl-PL" sz="2400" b="1" i="1" dirty="0" smtClean="0"/>
              <a:t> and long </a:t>
            </a:r>
            <a:r>
              <a:rPr lang="pl-PL" sz="2400" b="1" i="1" dirty="0" err="1" smtClean="0"/>
              <a:t>lasting</a:t>
            </a:r>
            <a:r>
              <a:rPr lang="pl-PL" sz="2400" b="1" i="1" dirty="0" smtClean="0"/>
              <a:t> </a:t>
            </a:r>
            <a:r>
              <a:rPr lang="pl-PL" sz="2400" b="1" i="1" dirty="0" err="1" smtClean="0"/>
              <a:t>tradition</a:t>
            </a:r>
            <a:r>
              <a:rPr lang="pl-PL" sz="2400" b="1" i="1" dirty="0" smtClean="0"/>
              <a:t> of </a:t>
            </a:r>
            <a:r>
              <a:rPr lang="pl-PL" sz="2400" b="1" i="1" dirty="0" err="1" smtClean="0"/>
              <a:t>separate</a:t>
            </a:r>
            <a:r>
              <a:rPr lang="pl-PL" sz="2400" b="1" i="1" dirty="0" smtClean="0"/>
              <a:t> </a:t>
            </a:r>
            <a:r>
              <a:rPr lang="pl-PL" sz="2400" b="1" i="1" dirty="0" err="1" smtClean="0"/>
              <a:t>culture</a:t>
            </a:r>
            <a:r>
              <a:rPr lang="pl-PL" sz="2400" b="1" i="1" dirty="0" smtClean="0"/>
              <a:t> </a:t>
            </a:r>
            <a:r>
              <a:rPr lang="pl-PL" sz="2400" b="1" i="1" dirty="0" err="1" smtClean="0"/>
              <a:t>existence</a:t>
            </a:r>
            <a:r>
              <a:rPr lang="pl-PL" sz="2400" b="1" i="1" dirty="0" smtClean="0"/>
              <a:t>, </a:t>
            </a:r>
            <a:r>
              <a:rPr lang="pl-PL" sz="2400" b="1" i="1" dirty="0" err="1" smtClean="0"/>
              <a:t>namely</a:t>
            </a:r>
            <a:r>
              <a:rPr lang="pl-PL" sz="2400" b="1" i="1" dirty="0" smtClean="0"/>
              <a:t> a </a:t>
            </a:r>
            <a:r>
              <a:rPr lang="pl-PL" sz="2400" b="1" i="1" dirty="0" err="1" smtClean="0"/>
              <a:t>language</a:t>
            </a:r>
            <a:r>
              <a:rPr lang="pl-PL" sz="2400" b="1" i="1" dirty="0" smtClean="0"/>
              <a:t> and/</a:t>
            </a:r>
            <a:r>
              <a:rPr lang="pl-PL" sz="2400" b="1" i="1" dirty="0" err="1" smtClean="0"/>
              <a:t>or</a:t>
            </a:r>
            <a:r>
              <a:rPr lang="pl-PL" sz="2400" b="1" i="1" dirty="0" smtClean="0"/>
              <a:t> </a:t>
            </a:r>
            <a:r>
              <a:rPr lang="pl-PL" sz="2400" b="1" i="1" dirty="0" err="1" smtClean="0"/>
              <a:t>religion</a:t>
            </a:r>
            <a:r>
              <a:rPr lang="pl-PL" sz="2400" b="1" i="1" dirty="0" smtClean="0"/>
              <a:t> </a:t>
            </a:r>
            <a:r>
              <a:rPr lang="pl-PL" sz="2400" dirty="0" smtClean="0"/>
              <a:t>(</a:t>
            </a:r>
            <a:r>
              <a:rPr lang="pl-PL" sz="2400" dirty="0" err="1" smtClean="0"/>
              <a:t>despite</a:t>
            </a:r>
            <a:r>
              <a:rPr lang="pl-PL" sz="2400" dirty="0" smtClean="0"/>
              <a:t> </a:t>
            </a:r>
            <a:r>
              <a:rPr lang="pl-PL" sz="2400" dirty="0" err="1" smtClean="0"/>
              <a:t>the</a:t>
            </a:r>
            <a:r>
              <a:rPr lang="pl-PL" sz="2400" dirty="0" smtClean="0"/>
              <a:t> </a:t>
            </a:r>
            <a:r>
              <a:rPr lang="pl-PL" sz="2400" dirty="0" err="1" smtClean="0"/>
              <a:t>lack</a:t>
            </a:r>
            <a:r>
              <a:rPr lang="pl-PL" sz="2400" dirty="0" smtClean="0"/>
              <a:t> of </a:t>
            </a:r>
            <a:r>
              <a:rPr lang="pl-PL" sz="2400" dirty="0" err="1" smtClean="0"/>
              <a:t>statehood</a:t>
            </a:r>
            <a:r>
              <a:rPr lang="pl-PL" sz="2400" dirty="0" smtClean="0"/>
              <a:t>).</a:t>
            </a:r>
            <a:endParaRPr lang="pl-PL" sz="2400"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b="1" dirty="0" err="1" smtClean="0">
                <a:solidFill>
                  <a:schemeClr val="tx1"/>
                </a:solidFill>
              </a:rPr>
              <a:t>Ethnicity</a:t>
            </a:r>
            <a:r>
              <a:rPr lang="pl-PL" sz="4000" b="1" dirty="0" smtClean="0">
                <a:solidFill>
                  <a:schemeClr val="tx1"/>
                </a:solidFill>
              </a:rPr>
              <a:t>  and </a:t>
            </a:r>
            <a:r>
              <a:rPr lang="pl-PL" sz="4000" b="1" dirty="0" err="1" smtClean="0">
                <a:solidFill>
                  <a:schemeClr val="tx1"/>
                </a:solidFill>
              </a:rPr>
              <a:t>Politics</a:t>
            </a:r>
            <a:endParaRPr lang="pl-PL" sz="4000" b="1" dirty="0">
              <a:solidFill>
                <a:schemeClr val="tx1"/>
              </a:solidFill>
            </a:endParaRPr>
          </a:p>
        </p:txBody>
      </p:sp>
      <p:sp>
        <p:nvSpPr>
          <p:cNvPr id="3" name="Symbol zastępczy zawartości 2"/>
          <p:cNvSpPr>
            <a:spLocks noGrp="1"/>
          </p:cNvSpPr>
          <p:nvPr>
            <p:ph idx="1"/>
          </p:nvPr>
        </p:nvSpPr>
        <p:spPr/>
        <p:txBody>
          <a:bodyPr>
            <a:normAutofit/>
          </a:bodyPr>
          <a:lstStyle/>
          <a:p>
            <a:pPr algn="just">
              <a:buNone/>
            </a:pPr>
            <a:r>
              <a:rPr lang="pl-PL" dirty="0" smtClean="0">
                <a:solidFill>
                  <a:schemeClr val="tx1">
                    <a:lumMod val="95000"/>
                    <a:lumOff val="5000"/>
                  </a:schemeClr>
                </a:solidFill>
              </a:rPr>
              <a:t>     </a:t>
            </a:r>
            <a:r>
              <a:rPr lang="en-US" b="1" i="1" dirty="0" smtClean="0">
                <a:solidFill>
                  <a:schemeClr val="tx1">
                    <a:lumMod val="95000"/>
                    <a:lumOff val="5000"/>
                  </a:schemeClr>
                </a:solidFill>
              </a:rPr>
              <a:t>Europe's</a:t>
            </a:r>
            <a:r>
              <a:rPr lang="en-US" dirty="0" smtClean="0">
                <a:solidFill>
                  <a:schemeClr val="tx1">
                    <a:lumMod val="95000"/>
                    <a:lumOff val="5000"/>
                  </a:schemeClr>
                </a:solidFill>
              </a:rPr>
              <a:t> most important geographical distinction is that no point is very far from an arm of the ocean. This has been a key to its development, for it has given Europeans easy access to the rest of the world.</a:t>
            </a:r>
            <a:r>
              <a:rPr lang="pl-PL" dirty="0" smtClean="0">
                <a:solidFill>
                  <a:schemeClr val="tx1">
                    <a:lumMod val="95000"/>
                    <a:lumOff val="5000"/>
                  </a:schemeClr>
                </a:solidFill>
              </a:rPr>
              <a:t/>
            </a:r>
            <a:br>
              <a:rPr lang="pl-PL" dirty="0" smtClean="0">
                <a:solidFill>
                  <a:schemeClr val="tx1">
                    <a:lumMod val="95000"/>
                    <a:lumOff val="5000"/>
                  </a:schemeClr>
                </a:solidFill>
              </a:rPr>
            </a:br>
            <a:r>
              <a:rPr lang="pl-PL" dirty="0" err="1" smtClean="0">
                <a:solidFill>
                  <a:schemeClr val="tx1">
                    <a:lumMod val="95000"/>
                    <a:lumOff val="5000"/>
                  </a:schemeClr>
                </a:solidFill>
              </a:rPr>
              <a:t>Due</a:t>
            </a:r>
            <a:r>
              <a:rPr lang="pl-PL" dirty="0" smtClean="0">
                <a:solidFill>
                  <a:schemeClr val="tx1">
                    <a:lumMod val="95000"/>
                    <a:lumOff val="5000"/>
                  </a:schemeClr>
                </a:solidFill>
              </a:rPr>
              <a:t> to </a:t>
            </a:r>
            <a:r>
              <a:rPr lang="pl-PL" dirty="0" err="1" smtClean="0">
                <a:solidFill>
                  <a:schemeClr val="tx1">
                    <a:lumMod val="95000"/>
                    <a:lumOff val="5000"/>
                  </a:schemeClr>
                </a:solidFill>
              </a:rPr>
              <a:t>some</a:t>
            </a:r>
            <a:r>
              <a:rPr lang="pl-PL" dirty="0" smtClean="0">
                <a:solidFill>
                  <a:schemeClr val="tx1">
                    <a:lumMod val="95000"/>
                    <a:lumOff val="5000"/>
                  </a:schemeClr>
                </a:solidFill>
              </a:rPr>
              <a:t> </a:t>
            </a:r>
            <a:r>
              <a:rPr lang="pl-PL" dirty="0" err="1" smtClean="0">
                <a:solidFill>
                  <a:schemeClr val="tx1">
                    <a:lumMod val="95000"/>
                    <a:lumOff val="5000"/>
                  </a:schemeClr>
                </a:solidFill>
              </a:rPr>
              <a:t>interpretations</a:t>
            </a:r>
            <a:r>
              <a:rPr lang="pl-PL" dirty="0" smtClean="0">
                <a:solidFill>
                  <a:schemeClr val="tx1">
                    <a:lumMod val="95000"/>
                    <a:lumOff val="5000"/>
                  </a:schemeClr>
                </a:solidFill>
              </a:rPr>
              <a:t> t</a:t>
            </a:r>
            <a:r>
              <a:rPr lang="en-US" dirty="0" smtClean="0">
                <a:solidFill>
                  <a:schemeClr val="tx1">
                    <a:lumMod val="95000"/>
                    <a:lumOff val="5000"/>
                  </a:schemeClr>
                </a:solidFill>
              </a:rPr>
              <a:t>here are five basic regions of Europe: </a:t>
            </a:r>
            <a:endParaRPr lang="pl-PL" dirty="0" smtClean="0">
              <a:solidFill>
                <a:schemeClr val="tx1">
                  <a:lumMod val="95000"/>
                  <a:lumOff val="5000"/>
                </a:schemeClr>
              </a:solidFill>
            </a:endParaRPr>
          </a:p>
          <a:p>
            <a:pPr algn="just">
              <a:buNone/>
            </a:pPr>
            <a:r>
              <a:rPr lang="pl-PL" dirty="0" smtClean="0">
                <a:solidFill>
                  <a:schemeClr val="tx1">
                    <a:lumMod val="95000"/>
                    <a:lumOff val="5000"/>
                  </a:schemeClr>
                </a:solidFill>
              </a:rPr>
              <a:t>	</a:t>
            </a:r>
            <a:r>
              <a:rPr lang="en-US" dirty="0" smtClean="0">
                <a:solidFill>
                  <a:schemeClr val="tx1">
                    <a:lumMod val="95000"/>
                    <a:lumOff val="5000"/>
                  </a:schemeClr>
                </a:solidFill>
              </a:rPr>
              <a:t>1)</a:t>
            </a:r>
            <a:r>
              <a:rPr lang="pl-PL" dirty="0" smtClean="0">
                <a:solidFill>
                  <a:schemeClr val="tx1">
                    <a:lumMod val="95000"/>
                    <a:lumOff val="5000"/>
                  </a:schemeClr>
                </a:solidFill>
              </a:rPr>
              <a:t> Western Europe; </a:t>
            </a:r>
          </a:p>
          <a:p>
            <a:pPr algn="just">
              <a:buNone/>
            </a:pPr>
            <a:r>
              <a:rPr lang="pl-PL" dirty="0" smtClean="0">
                <a:solidFill>
                  <a:schemeClr val="tx1">
                    <a:lumMod val="95000"/>
                    <a:lumOff val="5000"/>
                  </a:schemeClr>
                </a:solidFill>
              </a:rPr>
              <a:t>	2) </a:t>
            </a:r>
            <a:r>
              <a:rPr lang="pl-PL" dirty="0" err="1" smtClean="0">
                <a:solidFill>
                  <a:schemeClr val="tx1">
                    <a:lumMod val="95000"/>
                    <a:lumOff val="5000"/>
                  </a:schemeClr>
                </a:solidFill>
              </a:rPr>
              <a:t>Eastern</a:t>
            </a:r>
            <a:r>
              <a:rPr lang="pl-PL" dirty="0" smtClean="0">
                <a:solidFill>
                  <a:schemeClr val="tx1">
                    <a:lumMod val="95000"/>
                    <a:lumOff val="5000"/>
                  </a:schemeClr>
                </a:solidFill>
              </a:rPr>
              <a:t> Europe (&amp; Central as </a:t>
            </a:r>
            <a:r>
              <a:rPr lang="pl-PL" dirty="0" err="1" smtClean="0">
                <a:solidFill>
                  <a:schemeClr val="tx1">
                    <a:lumMod val="95000"/>
                    <a:lumOff val="5000"/>
                  </a:schemeClr>
                </a:solidFill>
              </a:rPr>
              <a:t>its</a:t>
            </a:r>
            <a:r>
              <a:rPr lang="pl-PL" dirty="0" smtClean="0">
                <a:solidFill>
                  <a:schemeClr val="tx1">
                    <a:lumMod val="95000"/>
                    <a:lumOff val="5000"/>
                  </a:schemeClr>
                </a:solidFill>
              </a:rPr>
              <a:t> </a:t>
            </a:r>
            <a:r>
              <a:rPr lang="pl-PL" dirty="0" err="1" smtClean="0">
                <a:solidFill>
                  <a:schemeClr val="tx1">
                    <a:lumMod val="95000"/>
                    <a:lumOff val="5000"/>
                  </a:schemeClr>
                </a:solidFill>
              </a:rPr>
              <a:t>sub-region</a:t>
            </a:r>
            <a:r>
              <a:rPr lang="pl-PL" dirty="0" smtClean="0">
                <a:solidFill>
                  <a:schemeClr val="tx1">
                    <a:lumMod val="95000"/>
                    <a:lumOff val="5000"/>
                  </a:schemeClr>
                </a:solidFill>
              </a:rPr>
              <a:t>, </a:t>
            </a:r>
            <a:r>
              <a:rPr lang="pl-PL" dirty="0" err="1" smtClean="0">
                <a:solidFill>
                  <a:schemeClr val="tx1">
                    <a:lumMod val="95000"/>
                    <a:lumOff val="5000"/>
                  </a:schemeClr>
                </a:solidFill>
              </a:rPr>
              <a:t>often</a:t>
            </a:r>
            <a:r>
              <a:rPr lang="pl-PL" dirty="0" smtClean="0">
                <a:solidFill>
                  <a:schemeClr val="tx1">
                    <a:lumMod val="95000"/>
                    <a:lumOff val="5000"/>
                  </a:schemeClr>
                </a:solidFill>
              </a:rPr>
              <a:t> </a:t>
            </a:r>
            <a:r>
              <a:rPr lang="pl-PL" dirty="0" err="1" smtClean="0">
                <a:solidFill>
                  <a:schemeClr val="tx1">
                    <a:lumMod val="95000"/>
                    <a:lumOff val="5000"/>
                  </a:schemeClr>
                </a:solidFill>
              </a:rPr>
              <a:t>perceived</a:t>
            </a:r>
            <a:r>
              <a:rPr lang="pl-PL" dirty="0" smtClean="0">
                <a:solidFill>
                  <a:schemeClr val="tx1">
                    <a:lumMod val="95000"/>
                    <a:lumOff val="5000"/>
                  </a:schemeClr>
                </a:solidFill>
              </a:rPr>
              <a:t> as an </a:t>
            </a:r>
            <a:r>
              <a:rPr lang="pl-PL" dirty="0" err="1" smtClean="0">
                <a:solidFill>
                  <a:schemeClr val="tx1">
                    <a:lumMod val="95000"/>
                    <a:lumOff val="5000"/>
                  </a:schemeClr>
                </a:solidFill>
              </a:rPr>
              <a:t>amalgamation</a:t>
            </a:r>
            <a:r>
              <a:rPr lang="pl-PL" dirty="0" smtClean="0">
                <a:solidFill>
                  <a:schemeClr val="tx1">
                    <a:lumMod val="95000"/>
                    <a:lumOff val="5000"/>
                  </a:schemeClr>
                </a:solidFill>
              </a:rPr>
              <a:t> of </a:t>
            </a:r>
            <a:r>
              <a:rPr lang="pl-PL" dirty="0" err="1" smtClean="0">
                <a:solidFill>
                  <a:schemeClr val="tx1">
                    <a:lumMod val="95000"/>
                    <a:lumOff val="5000"/>
                  </a:schemeClr>
                </a:solidFill>
              </a:rPr>
              <a:t>both</a:t>
            </a:r>
            <a:r>
              <a:rPr lang="pl-PL" dirty="0" smtClean="0">
                <a:solidFill>
                  <a:schemeClr val="tx1">
                    <a:lumMod val="95000"/>
                    <a:lumOff val="5000"/>
                  </a:schemeClr>
                </a:solidFill>
              </a:rPr>
              <a:t> </a:t>
            </a:r>
            <a:r>
              <a:rPr lang="pl-PL" dirty="0" err="1" smtClean="0">
                <a:solidFill>
                  <a:schemeClr val="tx1">
                    <a:lumMod val="95000"/>
                    <a:lumOff val="5000"/>
                  </a:schemeClr>
                </a:solidFill>
              </a:rPr>
              <a:t>terms</a:t>
            </a:r>
            <a:r>
              <a:rPr lang="pl-PL" dirty="0" smtClean="0">
                <a:solidFill>
                  <a:schemeClr val="tx1">
                    <a:lumMod val="95000"/>
                    <a:lumOff val="5000"/>
                  </a:schemeClr>
                </a:solidFill>
              </a:rPr>
              <a:t>);</a:t>
            </a:r>
          </a:p>
          <a:p>
            <a:pPr algn="just">
              <a:buNone/>
            </a:pPr>
            <a:r>
              <a:rPr lang="pl-PL" dirty="0" smtClean="0">
                <a:solidFill>
                  <a:schemeClr val="tx1">
                    <a:lumMod val="95000"/>
                    <a:lumOff val="5000"/>
                  </a:schemeClr>
                </a:solidFill>
              </a:rPr>
              <a:t>	</a:t>
            </a:r>
            <a:r>
              <a:rPr lang="en-US" dirty="0" smtClean="0">
                <a:solidFill>
                  <a:schemeClr val="tx1">
                    <a:lumMod val="95000"/>
                    <a:lumOff val="5000"/>
                  </a:schemeClr>
                </a:solidFill>
              </a:rPr>
              <a:t>3) Southern Europe; </a:t>
            </a:r>
            <a:endParaRPr lang="pl-PL" dirty="0" smtClean="0">
              <a:solidFill>
                <a:schemeClr val="tx1">
                  <a:lumMod val="95000"/>
                  <a:lumOff val="5000"/>
                </a:schemeClr>
              </a:solidFill>
            </a:endParaRPr>
          </a:p>
          <a:p>
            <a:pPr algn="just">
              <a:buNone/>
            </a:pPr>
            <a:r>
              <a:rPr lang="pl-PL" dirty="0" smtClean="0">
                <a:solidFill>
                  <a:schemeClr val="tx1">
                    <a:lumMod val="95000"/>
                    <a:lumOff val="5000"/>
                  </a:schemeClr>
                </a:solidFill>
              </a:rPr>
              <a:t>	</a:t>
            </a:r>
            <a:r>
              <a:rPr lang="en-US" dirty="0" smtClean="0">
                <a:solidFill>
                  <a:schemeClr val="tx1">
                    <a:lumMod val="95000"/>
                    <a:lumOff val="5000"/>
                  </a:schemeClr>
                </a:solidFill>
              </a:rPr>
              <a:t>4) Northern Europe; </a:t>
            </a:r>
            <a:endParaRPr lang="pl-PL" dirty="0" smtClean="0">
              <a:solidFill>
                <a:schemeClr val="tx1">
                  <a:lumMod val="95000"/>
                  <a:lumOff val="5000"/>
                </a:schemeClr>
              </a:solidFill>
            </a:endParaRPr>
          </a:p>
          <a:p>
            <a:pPr algn="just">
              <a:buNone/>
            </a:pPr>
            <a:r>
              <a:rPr lang="pl-PL" dirty="0" smtClean="0">
                <a:solidFill>
                  <a:schemeClr val="tx1">
                    <a:lumMod val="95000"/>
                    <a:lumOff val="5000"/>
                  </a:schemeClr>
                </a:solidFill>
              </a:rPr>
              <a:t>	</a:t>
            </a:r>
            <a:r>
              <a:rPr lang="en-US" dirty="0" smtClean="0">
                <a:solidFill>
                  <a:schemeClr val="tx1">
                    <a:lumMod val="95000"/>
                    <a:lumOff val="5000"/>
                  </a:schemeClr>
                </a:solidFill>
              </a:rPr>
              <a:t>5) British Isles.</a:t>
            </a:r>
            <a:endParaRPr lang="pl-PL" dirty="0" smtClean="0"/>
          </a:p>
          <a:p>
            <a:endParaRPr lang="pl-PL"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upload.wikimedia.org/wikipedia/commons/d/db/Central_and_Eastern_Europe_Map.png"/>
          <p:cNvPicPr>
            <a:picLocks noGrp="1" noChangeAspect="1" noChangeArrowheads="1"/>
          </p:cNvPicPr>
          <p:nvPr>
            <p:ph idx="1"/>
          </p:nvPr>
        </p:nvPicPr>
        <p:blipFill>
          <a:blip r:embed="rId2" cstate="print"/>
          <a:stretch>
            <a:fillRect/>
          </a:stretch>
        </p:blipFill>
        <p:spPr bwMode="auto">
          <a:xfrm>
            <a:off x="1619672" y="620688"/>
            <a:ext cx="5400600" cy="5832648"/>
          </a:xfrm>
          <a:prstGeom prst="rect">
            <a:avLst/>
          </a:prstGeom>
          <a:ln>
            <a:noFill/>
          </a:ln>
          <a:effectLst>
            <a:outerShdw blurRad="292100" dist="139700" dir="2700000" algn="tl" rotWithShape="0">
              <a:srgbClr val="333333">
                <a:alpha val="65000"/>
              </a:srgbClr>
            </a:outerShdw>
          </a:effectLst>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b="1" dirty="0" err="1" smtClean="0">
                <a:solidFill>
                  <a:schemeClr val="tx1"/>
                </a:solidFill>
              </a:rPr>
              <a:t>Ethnicity</a:t>
            </a:r>
            <a:r>
              <a:rPr lang="pl-PL" sz="4000" b="1" dirty="0" smtClean="0">
                <a:solidFill>
                  <a:schemeClr val="tx1"/>
                </a:solidFill>
              </a:rPr>
              <a:t>  and </a:t>
            </a:r>
            <a:r>
              <a:rPr lang="pl-PL" sz="4000" b="1" dirty="0" err="1" smtClean="0">
                <a:solidFill>
                  <a:schemeClr val="tx1"/>
                </a:solidFill>
              </a:rPr>
              <a:t>Politics</a:t>
            </a:r>
            <a:endParaRPr lang="pl-PL" sz="4000" b="1" dirty="0">
              <a:solidFill>
                <a:schemeClr val="tx1"/>
              </a:solidFill>
            </a:endParaRPr>
          </a:p>
        </p:txBody>
      </p:sp>
      <p:sp>
        <p:nvSpPr>
          <p:cNvPr id="3" name="Symbol zastępczy zawartości 2"/>
          <p:cNvSpPr>
            <a:spLocks noGrp="1"/>
          </p:cNvSpPr>
          <p:nvPr>
            <p:ph idx="1"/>
          </p:nvPr>
        </p:nvSpPr>
        <p:spPr/>
        <p:txBody>
          <a:bodyPr>
            <a:noAutofit/>
          </a:bodyPr>
          <a:lstStyle/>
          <a:p>
            <a:pPr algn="just"/>
            <a:r>
              <a:rPr lang="pl-PL" sz="2800" dirty="0" err="1" smtClean="0"/>
              <a:t>Literary</a:t>
            </a:r>
            <a:r>
              <a:rPr lang="pl-PL" sz="2800" dirty="0" smtClean="0"/>
              <a:t> </a:t>
            </a:r>
            <a:r>
              <a:rPr lang="pl-PL" sz="2800" dirty="0" err="1" smtClean="0"/>
              <a:t>the</a:t>
            </a:r>
            <a:r>
              <a:rPr lang="pl-PL" sz="2800" dirty="0" smtClean="0"/>
              <a:t> term </a:t>
            </a:r>
            <a:r>
              <a:rPr lang="pl-PL" sz="2800" b="1" i="1" dirty="0" err="1" smtClean="0"/>
              <a:t>Eastern</a:t>
            </a:r>
            <a:r>
              <a:rPr lang="pl-PL" sz="2800" b="1" i="1" dirty="0" smtClean="0"/>
              <a:t> Europe </a:t>
            </a:r>
            <a:r>
              <a:rPr lang="pl-PL" sz="2800" dirty="0" smtClean="0"/>
              <a:t>– </a:t>
            </a:r>
            <a:r>
              <a:rPr lang="pl-PL" sz="2800" dirty="0" err="1" smtClean="0"/>
              <a:t>until</a:t>
            </a:r>
            <a:r>
              <a:rPr lang="pl-PL" sz="2800" dirty="0" smtClean="0"/>
              <a:t> </a:t>
            </a:r>
            <a:r>
              <a:rPr lang="pl-PL" sz="2800" dirty="0" err="1" smtClean="0"/>
              <a:t>the</a:t>
            </a:r>
            <a:r>
              <a:rPr lang="pl-PL" sz="2800" dirty="0" smtClean="0"/>
              <a:t> </a:t>
            </a:r>
            <a:r>
              <a:rPr lang="pl-PL" sz="2800" dirty="0" err="1" smtClean="0"/>
              <a:t>end</a:t>
            </a:r>
            <a:r>
              <a:rPr lang="pl-PL" sz="2800" dirty="0" smtClean="0"/>
              <a:t> of WW I – </a:t>
            </a:r>
            <a:r>
              <a:rPr lang="pl-PL" sz="2800" dirty="0" err="1" smtClean="0"/>
              <a:t>referred</a:t>
            </a:r>
            <a:r>
              <a:rPr lang="pl-PL" sz="2800" dirty="0" smtClean="0"/>
              <a:t> to </a:t>
            </a:r>
            <a:r>
              <a:rPr lang="pl-PL" sz="2800" dirty="0" err="1" smtClean="0"/>
              <a:t>the</a:t>
            </a:r>
            <a:r>
              <a:rPr lang="pl-PL" sz="2800" dirty="0" smtClean="0"/>
              <a:t> </a:t>
            </a:r>
            <a:r>
              <a:rPr lang="pl-PL" sz="2800" dirty="0" err="1" smtClean="0"/>
              <a:t>European</a:t>
            </a:r>
            <a:r>
              <a:rPr lang="pl-PL" sz="2800" dirty="0" smtClean="0"/>
              <a:t> </a:t>
            </a:r>
            <a:r>
              <a:rPr lang="pl-PL" sz="2800" dirty="0" err="1" smtClean="0"/>
              <a:t>territories</a:t>
            </a:r>
            <a:r>
              <a:rPr lang="pl-PL" sz="2800" dirty="0" smtClean="0"/>
              <a:t> </a:t>
            </a:r>
            <a:r>
              <a:rPr lang="pl-PL" sz="2800" dirty="0" err="1" smtClean="0"/>
              <a:t>controlled</a:t>
            </a:r>
            <a:r>
              <a:rPr lang="pl-PL" sz="2800" dirty="0" smtClean="0"/>
              <a:t> by </a:t>
            </a:r>
            <a:r>
              <a:rPr lang="pl-PL" sz="2800" dirty="0" err="1" smtClean="0"/>
              <a:t>Austria-Hungary</a:t>
            </a:r>
            <a:r>
              <a:rPr lang="pl-PL" sz="2800" dirty="0" smtClean="0"/>
              <a:t>, </a:t>
            </a:r>
            <a:r>
              <a:rPr lang="pl-PL" sz="2800" dirty="0" err="1" smtClean="0"/>
              <a:t>Ottoman</a:t>
            </a:r>
            <a:r>
              <a:rPr lang="pl-PL" sz="2800" dirty="0" smtClean="0"/>
              <a:t> Empire and </a:t>
            </a:r>
            <a:r>
              <a:rPr lang="pl-PL" sz="2800" dirty="0" err="1" smtClean="0"/>
              <a:t>tsarist</a:t>
            </a:r>
            <a:r>
              <a:rPr lang="pl-PL" sz="2800" dirty="0" smtClean="0"/>
              <a:t> Russia.</a:t>
            </a:r>
          </a:p>
          <a:p>
            <a:pPr algn="just"/>
            <a:r>
              <a:rPr lang="pl-PL" sz="2800" dirty="0" err="1" smtClean="0"/>
              <a:t>The</a:t>
            </a:r>
            <a:r>
              <a:rPr lang="pl-PL" sz="2800" dirty="0" smtClean="0"/>
              <a:t> </a:t>
            </a:r>
            <a:r>
              <a:rPr lang="pl-PL" sz="2800" dirty="0" err="1" smtClean="0"/>
              <a:t>multinational</a:t>
            </a:r>
            <a:r>
              <a:rPr lang="pl-PL" sz="2800" dirty="0" smtClean="0"/>
              <a:t> </a:t>
            </a:r>
            <a:r>
              <a:rPr lang="pl-PL" sz="2800" dirty="0" err="1" smtClean="0"/>
              <a:t>powers</a:t>
            </a:r>
            <a:r>
              <a:rPr lang="pl-PL" sz="2800" dirty="0" smtClean="0"/>
              <a:t>’ </a:t>
            </a:r>
            <a:r>
              <a:rPr lang="pl-PL" sz="2800" dirty="0" err="1" smtClean="0"/>
              <a:t>political</a:t>
            </a:r>
            <a:r>
              <a:rPr lang="pl-PL" sz="2800" dirty="0" smtClean="0"/>
              <a:t> </a:t>
            </a:r>
            <a:r>
              <a:rPr lang="pl-PL" sz="2800" dirty="0" err="1" smtClean="0"/>
              <a:t>domination</a:t>
            </a:r>
            <a:r>
              <a:rPr lang="pl-PL" sz="2800" dirty="0" smtClean="0"/>
              <a:t> </a:t>
            </a:r>
            <a:r>
              <a:rPr lang="pl-PL" sz="2800" dirty="0" err="1" smtClean="0"/>
              <a:t>over</a:t>
            </a:r>
            <a:r>
              <a:rPr lang="pl-PL" sz="2800" dirty="0" smtClean="0"/>
              <a:t> </a:t>
            </a:r>
            <a:r>
              <a:rPr lang="pl-PL" sz="2800" dirty="0" err="1" smtClean="0"/>
              <a:t>peoples</a:t>
            </a:r>
            <a:r>
              <a:rPr lang="pl-PL" sz="2800" dirty="0" smtClean="0"/>
              <a:t> </a:t>
            </a:r>
            <a:r>
              <a:rPr lang="pl-PL" sz="2800" dirty="0" err="1" smtClean="0"/>
              <a:t>living</a:t>
            </a:r>
            <a:r>
              <a:rPr lang="pl-PL" sz="2800" dirty="0" smtClean="0"/>
              <a:t> </a:t>
            </a:r>
            <a:r>
              <a:rPr lang="pl-PL" sz="2800" dirty="0" err="1" smtClean="0"/>
              <a:t>in</a:t>
            </a:r>
            <a:r>
              <a:rPr lang="pl-PL" sz="2800" dirty="0" smtClean="0"/>
              <a:t> </a:t>
            </a:r>
            <a:r>
              <a:rPr lang="pl-PL" sz="2800" dirty="0" err="1" smtClean="0"/>
              <a:t>the</a:t>
            </a:r>
            <a:r>
              <a:rPr lang="pl-PL" sz="2800" dirty="0" smtClean="0"/>
              <a:t>  region  was </a:t>
            </a:r>
            <a:r>
              <a:rPr lang="pl-PL" sz="2800" dirty="0" err="1" smtClean="0"/>
              <a:t>reflected</a:t>
            </a:r>
            <a:r>
              <a:rPr lang="pl-PL" sz="2800" dirty="0" smtClean="0"/>
              <a:t> by: </a:t>
            </a:r>
            <a:r>
              <a:rPr lang="pl-PL" sz="2800" dirty="0" err="1" smtClean="0"/>
              <a:t>Turkish</a:t>
            </a:r>
            <a:r>
              <a:rPr lang="pl-PL" sz="2800" dirty="0" smtClean="0"/>
              <a:t> and </a:t>
            </a:r>
            <a:r>
              <a:rPr lang="pl-PL" sz="2800" dirty="0" err="1" smtClean="0"/>
              <a:t>Russian</a:t>
            </a:r>
            <a:r>
              <a:rPr lang="pl-PL" sz="2800" dirty="0" smtClean="0"/>
              <a:t> </a:t>
            </a:r>
            <a:r>
              <a:rPr lang="pl-PL" sz="2800" dirty="0" err="1" smtClean="0"/>
              <a:t>despotism</a:t>
            </a:r>
            <a:r>
              <a:rPr lang="pl-PL" sz="2800" dirty="0" smtClean="0"/>
              <a:t>, </a:t>
            </a:r>
            <a:r>
              <a:rPr lang="pl-PL" sz="2800" dirty="0" err="1" smtClean="0"/>
              <a:t>Austrian</a:t>
            </a:r>
            <a:r>
              <a:rPr lang="pl-PL" sz="2800" dirty="0" smtClean="0"/>
              <a:t> </a:t>
            </a:r>
            <a:r>
              <a:rPr lang="pl-PL" sz="2800" dirty="0" err="1" smtClean="0"/>
              <a:t>autocracy</a:t>
            </a:r>
            <a:r>
              <a:rPr lang="pl-PL" sz="2800" dirty="0" smtClean="0"/>
              <a:t>, and </a:t>
            </a:r>
            <a:r>
              <a:rPr lang="pl-PL" sz="2800" dirty="0" err="1" smtClean="0"/>
              <a:t>Prussian</a:t>
            </a:r>
            <a:r>
              <a:rPr lang="pl-PL" sz="2800" dirty="0" smtClean="0"/>
              <a:t> </a:t>
            </a:r>
            <a:r>
              <a:rPr lang="pl-PL" sz="2800" dirty="0" err="1" smtClean="0"/>
              <a:t>militarism</a:t>
            </a:r>
            <a:r>
              <a:rPr lang="pl-PL" sz="2800" dirty="0" smtClean="0"/>
              <a:t> (</a:t>
            </a:r>
            <a:r>
              <a:rPr lang="pl-PL" sz="2800" dirty="0" err="1" smtClean="0"/>
              <a:t>with</a:t>
            </a:r>
            <a:r>
              <a:rPr lang="pl-PL" sz="2800" dirty="0" smtClean="0"/>
              <a:t> </a:t>
            </a:r>
            <a:r>
              <a:rPr lang="pl-PL" sz="2800" dirty="0" err="1" smtClean="0"/>
              <a:t>reference</a:t>
            </a:r>
            <a:r>
              <a:rPr lang="pl-PL" sz="2800" dirty="0" smtClean="0"/>
              <a:t> to part of </a:t>
            </a:r>
            <a:r>
              <a:rPr lang="pl-PL" sz="2800" dirty="0" err="1" smtClean="0"/>
              <a:t>former</a:t>
            </a:r>
            <a:r>
              <a:rPr lang="pl-PL" sz="2800" dirty="0" smtClean="0"/>
              <a:t> - first - </a:t>
            </a:r>
            <a:r>
              <a:rPr lang="pl-PL" sz="2800" dirty="0" err="1" smtClean="0"/>
              <a:t>Polish</a:t>
            </a:r>
            <a:r>
              <a:rPr lang="pl-PL" sz="2800" dirty="0" smtClean="0"/>
              <a:t> Commonwealth </a:t>
            </a:r>
            <a:r>
              <a:rPr lang="pl-PL" sz="2800" dirty="0" err="1" smtClean="0"/>
              <a:t>partitioned</a:t>
            </a:r>
            <a:r>
              <a:rPr lang="pl-PL" sz="2800" dirty="0" smtClean="0"/>
              <a:t> by </a:t>
            </a:r>
            <a:r>
              <a:rPr lang="pl-PL" sz="2800" dirty="0" err="1" smtClean="0"/>
              <a:t>Prussia</a:t>
            </a:r>
            <a:r>
              <a:rPr lang="pl-PL" sz="2800" dirty="0" smtClean="0"/>
              <a:t>).</a:t>
            </a:r>
          </a:p>
          <a:p>
            <a:endParaRPr lang="pl-PL" sz="2800" b="1" dirty="0" smtClean="0"/>
          </a:p>
          <a:p>
            <a:endParaRPr lang="pl-PL" sz="2800"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b="1" dirty="0" err="1" smtClean="0">
                <a:solidFill>
                  <a:schemeClr val="tx1"/>
                </a:solidFill>
              </a:rPr>
              <a:t>Ethnicity</a:t>
            </a:r>
            <a:r>
              <a:rPr lang="pl-PL" sz="4000" b="1" dirty="0" smtClean="0">
                <a:solidFill>
                  <a:schemeClr val="tx1"/>
                </a:solidFill>
              </a:rPr>
              <a:t>  and </a:t>
            </a:r>
            <a:r>
              <a:rPr lang="pl-PL" sz="4000" b="1" dirty="0" err="1" smtClean="0">
                <a:solidFill>
                  <a:schemeClr val="tx1"/>
                </a:solidFill>
              </a:rPr>
              <a:t>Politics</a:t>
            </a:r>
            <a:endParaRPr lang="pl-PL" sz="4000" b="1" dirty="0">
              <a:solidFill>
                <a:schemeClr val="tx1"/>
              </a:solidFill>
            </a:endParaRPr>
          </a:p>
        </p:txBody>
      </p:sp>
      <p:sp>
        <p:nvSpPr>
          <p:cNvPr id="3" name="Symbol zastępczy zawartości 2"/>
          <p:cNvSpPr>
            <a:spLocks noGrp="1"/>
          </p:cNvSpPr>
          <p:nvPr>
            <p:ph idx="1"/>
          </p:nvPr>
        </p:nvSpPr>
        <p:spPr/>
        <p:txBody>
          <a:bodyPr>
            <a:normAutofit/>
          </a:bodyPr>
          <a:lstStyle/>
          <a:p>
            <a:pPr algn="just"/>
            <a:r>
              <a:rPr lang="pl-PL" sz="3600" dirty="0" smtClean="0"/>
              <a:t>In most </a:t>
            </a:r>
            <a:r>
              <a:rPr lang="pl-PL" sz="3600" dirty="0" err="1" smtClean="0"/>
              <a:t>cases</a:t>
            </a:r>
            <a:r>
              <a:rPr lang="pl-PL" sz="3600" dirty="0" smtClean="0"/>
              <a:t> </a:t>
            </a:r>
            <a:r>
              <a:rPr lang="pl-PL" sz="3600" dirty="0" err="1" smtClean="0"/>
              <a:t>the</a:t>
            </a:r>
            <a:r>
              <a:rPr lang="pl-PL" sz="3600" dirty="0" smtClean="0"/>
              <a:t> </a:t>
            </a:r>
            <a:r>
              <a:rPr lang="pl-PL" sz="3600" b="1" i="1" dirty="0" smtClean="0"/>
              <a:t>Central Europe </a:t>
            </a:r>
            <a:r>
              <a:rPr lang="pl-PL" sz="3600" dirty="0" err="1" smtClean="0"/>
              <a:t>is</a:t>
            </a:r>
            <a:r>
              <a:rPr lang="pl-PL" sz="3600" dirty="0" smtClean="0"/>
              <a:t> </a:t>
            </a:r>
            <a:r>
              <a:rPr lang="pl-PL" sz="3600" dirty="0" err="1" smtClean="0"/>
              <a:t>currently</a:t>
            </a:r>
            <a:r>
              <a:rPr lang="pl-PL" sz="3600" dirty="0" smtClean="0"/>
              <a:t> (</a:t>
            </a:r>
            <a:r>
              <a:rPr lang="pl-PL" sz="3600" dirty="0" err="1" smtClean="0"/>
              <a:t>after</a:t>
            </a:r>
            <a:r>
              <a:rPr lang="pl-PL" sz="3600" dirty="0" smtClean="0"/>
              <a:t> 1989) </a:t>
            </a:r>
            <a:r>
              <a:rPr lang="pl-PL" sz="3600" dirty="0" err="1" smtClean="0"/>
              <a:t>identified</a:t>
            </a:r>
            <a:r>
              <a:rPr lang="pl-PL" sz="3600" dirty="0" smtClean="0"/>
              <a:t> </a:t>
            </a:r>
            <a:r>
              <a:rPr lang="pl-PL" sz="3600" dirty="0" err="1" smtClean="0"/>
              <a:t>with</a:t>
            </a:r>
            <a:r>
              <a:rPr lang="pl-PL" sz="3600" dirty="0" smtClean="0"/>
              <a:t> </a:t>
            </a:r>
            <a:r>
              <a:rPr lang="pl-PL" sz="3600" dirty="0" err="1" smtClean="0"/>
              <a:t>four</a:t>
            </a:r>
            <a:r>
              <a:rPr lang="pl-PL" sz="3600" dirty="0" smtClean="0"/>
              <a:t> </a:t>
            </a:r>
            <a:r>
              <a:rPr lang="pl-PL" sz="3600" dirty="0" err="1" smtClean="0"/>
              <a:t>countries</a:t>
            </a:r>
            <a:r>
              <a:rPr lang="pl-PL" sz="3600" dirty="0" smtClean="0"/>
              <a:t>, </a:t>
            </a:r>
            <a:r>
              <a:rPr lang="pl-PL" sz="3600" dirty="0" err="1" smtClean="0"/>
              <a:t>namely</a:t>
            </a:r>
            <a:r>
              <a:rPr lang="pl-PL" sz="3600" dirty="0" smtClean="0"/>
              <a:t> Poland, Czech Republic, </a:t>
            </a:r>
            <a:r>
              <a:rPr lang="pl-PL" sz="3600" dirty="0" err="1" smtClean="0"/>
              <a:t>Slovakia</a:t>
            </a:r>
            <a:r>
              <a:rPr lang="pl-PL" sz="3600" dirty="0" smtClean="0"/>
              <a:t> and </a:t>
            </a:r>
            <a:r>
              <a:rPr lang="pl-PL" sz="3600" dirty="0" err="1" smtClean="0"/>
              <a:t>Hungary</a:t>
            </a:r>
            <a:r>
              <a:rPr lang="pl-PL" sz="3600" dirty="0" smtClean="0"/>
              <a:t>. </a:t>
            </a:r>
            <a:r>
              <a:rPr lang="pl-PL" sz="3600" dirty="0" err="1" smtClean="0"/>
              <a:t>However</a:t>
            </a:r>
            <a:r>
              <a:rPr lang="pl-PL" sz="3600" dirty="0" smtClean="0"/>
              <a:t> </a:t>
            </a:r>
            <a:r>
              <a:rPr lang="pl-PL" sz="3600" dirty="0" err="1" smtClean="0"/>
              <a:t>there</a:t>
            </a:r>
            <a:r>
              <a:rPr lang="pl-PL" sz="3600" dirty="0" smtClean="0"/>
              <a:t> </a:t>
            </a:r>
            <a:r>
              <a:rPr lang="pl-PL" sz="3600" dirty="0" err="1" smtClean="0"/>
              <a:t>are</a:t>
            </a:r>
            <a:r>
              <a:rPr lang="pl-PL" sz="3600" dirty="0" smtClean="0"/>
              <a:t>  </a:t>
            </a:r>
            <a:r>
              <a:rPr lang="pl-PL" sz="3600" dirty="0" err="1" smtClean="0"/>
              <a:t>some</a:t>
            </a:r>
            <a:r>
              <a:rPr lang="pl-PL" sz="3600" dirty="0" smtClean="0"/>
              <a:t> </a:t>
            </a:r>
            <a:r>
              <a:rPr lang="pl-PL" sz="3600" dirty="0" err="1" smtClean="0"/>
              <a:t>speculations</a:t>
            </a:r>
            <a:r>
              <a:rPr lang="pl-PL" sz="3600" dirty="0" smtClean="0"/>
              <a:t> </a:t>
            </a:r>
            <a:r>
              <a:rPr lang="pl-PL" sz="3600" dirty="0" err="1" smtClean="0"/>
              <a:t>whether</a:t>
            </a:r>
            <a:r>
              <a:rPr lang="pl-PL" sz="3600" dirty="0" smtClean="0"/>
              <a:t> to </a:t>
            </a:r>
            <a:r>
              <a:rPr lang="pl-PL" sz="3600" dirty="0" err="1" smtClean="0"/>
              <a:t>include</a:t>
            </a:r>
            <a:r>
              <a:rPr lang="pl-PL" sz="3600" dirty="0" smtClean="0"/>
              <a:t> </a:t>
            </a:r>
            <a:r>
              <a:rPr lang="pl-PL" sz="3600" dirty="0" err="1" smtClean="0"/>
              <a:t>Croatia</a:t>
            </a:r>
            <a:r>
              <a:rPr lang="pl-PL" sz="3600" dirty="0" smtClean="0"/>
              <a:t> and </a:t>
            </a:r>
            <a:r>
              <a:rPr lang="pl-PL" sz="3600" dirty="0" err="1" smtClean="0"/>
              <a:t>Lithuania</a:t>
            </a:r>
            <a:r>
              <a:rPr lang="pl-PL" sz="3600" dirty="0" smtClean="0"/>
              <a:t> </a:t>
            </a:r>
            <a:r>
              <a:rPr lang="pl-PL" sz="3600" dirty="0" err="1" smtClean="0"/>
              <a:t>into</a:t>
            </a:r>
            <a:r>
              <a:rPr lang="pl-PL" sz="3600" dirty="0" smtClean="0"/>
              <a:t> </a:t>
            </a:r>
            <a:r>
              <a:rPr lang="pl-PL" sz="3600" dirty="0" err="1" smtClean="0"/>
              <a:t>this</a:t>
            </a:r>
            <a:r>
              <a:rPr lang="pl-PL" sz="3600" dirty="0" smtClean="0"/>
              <a:t> </a:t>
            </a:r>
            <a:r>
              <a:rPr lang="pl-PL" sz="3600" dirty="0" err="1" smtClean="0"/>
              <a:t>space</a:t>
            </a:r>
            <a:r>
              <a:rPr lang="pl-PL" sz="3600" dirty="0" smtClean="0"/>
              <a:t> (Janusz Stefanowicz).</a:t>
            </a:r>
            <a:endParaRPr lang="pl-PL" sz="3600"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994718"/>
            <a:ext cx="8229600" cy="922114"/>
          </a:xfrm>
        </p:spPr>
        <p:txBody>
          <a:bodyPr>
            <a:normAutofit/>
          </a:bodyPr>
          <a:lstStyle/>
          <a:p>
            <a:r>
              <a:rPr lang="pl-PL" sz="4000" b="1" dirty="0" err="1" smtClean="0">
                <a:solidFill>
                  <a:schemeClr val="tx1"/>
                </a:solidFill>
              </a:rPr>
              <a:t>Ethnicity</a:t>
            </a:r>
            <a:r>
              <a:rPr lang="pl-PL" sz="4000" b="1" dirty="0" smtClean="0">
                <a:solidFill>
                  <a:schemeClr val="tx1"/>
                </a:solidFill>
              </a:rPr>
              <a:t>  and </a:t>
            </a:r>
            <a:r>
              <a:rPr lang="pl-PL" sz="4000" b="1" dirty="0" err="1" smtClean="0">
                <a:solidFill>
                  <a:schemeClr val="tx1"/>
                </a:solidFill>
              </a:rPr>
              <a:t>Politics</a:t>
            </a:r>
            <a:endParaRPr lang="pl-PL" sz="4000" b="1" dirty="0">
              <a:solidFill>
                <a:schemeClr val="tx1"/>
              </a:solidFill>
            </a:endParaRPr>
          </a:p>
        </p:txBody>
      </p:sp>
      <p:sp>
        <p:nvSpPr>
          <p:cNvPr id="3" name="Symbol zastępczy zawartości 2"/>
          <p:cNvSpPr>
            <a:spLocks noGrp="1"/>
          </p:cNvSpPr>
          <p:nvPr>
            <p:ph idx="1"/>
          </p:nvPr>
        </p:nvSpPr>
        <p:spPr/>
        <p:txBody>
          <a:bodyPr>
            <a:normAutofit lnSpcReduction="10000"/>
          </a:bodyPr>
          <a:lstStyle/>
          <a:p>
            <a:pPr>
              <a:buNone/>
            </a:pPr>
            <a:r>
              <a:rPr lang="pl-PL" b="1" dirty="0" smtClean="0"/>
              <a:t>     2</a:t>
            </a:r>
            <a:r>
              <a:rPr lang="pl-PL" sz="2400" b="1" dirty="0" smtClean="0"/>
              <a:t>.   ETHNICITY  as  a POINT of REFERENCE  for SELECTED POLITICAL PARTIES </a:t>
            </a:r>
            <a:r>
              <a:rPr lang="pl-PL" sz="2400" b="1" dirty="0" err="1" smtClean="0"/>
              <a:t>in</a:t>
            </a:r>
            <a:r>
              <a:rPr lang="pl-PL" sz="2400" b="1" dirty="0" smtClean="0"/>
              <a:t> CENTRAL EUROPE:</a:t>
            </a:r>
          </a:p>
          <a:p>
            <a:pPr>
              <a:buNone/>
            </a:pPr>
            <a:r>
              <a:rPr lang="pl-PL" sz="2400" b="1" dirty="0" smtClean="0"/>
              <a:t>      Poland</a:t>
            </a:r>
          </a:p>
          <a:p>
            <a:pPr algn="just">
              <a:buNone/>
            </a:pPr>
            <a:r>
              <a:rPr lang="pl-PL" sz="2400" dirty="0" smtClean="0"/>
              <a:t>     </a:t>
            </a:r>
            <a:r>
              <a:rPr lang="pl-PL" sz="2400" u="sng" dirty="0" err="1" smtClean="0"/>
              <a:t>Ethnic</a:t>
            </a:r>
            <a:r>
              <a:rPr lang="pl-PL" sz="2400" u="sng" dirty="0" smtClean="0"/>
              <a:t> </a:t>
            </a:r>
            <a:r>
              <a:rPr lang="pl-PL" sz="2400" u="sng" dirty="0" err="1" smtClean="0"/>
              <a:t>aspect</a:t>
            </a:r>
            <a:r>
              <a:rPr lang="pl-PL" sz="2400" u="sng" dirty="0" smtClean="0"/>
              <a:t> s </a:t>
            </a:r>
            <a:r>
              <a:rPr lang="pl-PL" sz="2400" u="sng" dirty="0" err="1" smtClean="0"/>
              <a:t>in</a:t>
            </a:r>
            <a:r>
              <a:rPr lang="pl-PL" sz="2400" u="sng" dirty="0" smtClean="0"/>
              <a:t> </a:t>
            </a:r>
            <a:r>
              <a:rPr lang="pl-PL" sz="2400" u="sng" dirty="0" err="1" smtClean="0"/>
              <a:t>historical</a:t>
            </a:r>
            <a:r>
              <a:rPr lang="pl-PL" sz="2400" u="sng" dirty="0" smtClean="0"/>
              <a:t> </a:t>
            </a:r>
            <a:r>
              <a:rPr lang="pl-PL" sz="2400" u="sng" dirty="0" err="1" smtClean="0"/>
              <a:t>parties</a:t>
            </a:r>
            <a:r>
              <a:rPr lang="pl-PL" sz="2400" u="sng" dirty="0" smtClean="0"/>
              <a:t>’ profile: </a:t>
            </a:r>
          </a:p>
          <a:p>
            <a:pPr algn="just"/>
            <a:r>
              <a:rPr lang="pl-PL" sz="2400" i="1" dirty="0" smtClean="0"/>
              <a:t>National </a:t>
            </a:r>
            <a:r>
              <a:rPr lang="pl-PL" sz="2400" i="1" dirty="0" err="1" smtClean="0"/>
              <a:t>Democracy</a:t>
            </a:r>
            <a:r>
              <a:rPr lang="pl-PL" sz="2400" i="1" dirty="0" smtClean="0"/>
              <a:t> </a:t>
            </a:r>
            <a:r>
              <a:rPr lang="pl-PL" sz="2400" dirty="0" smtClean="0"/>
              <a:t>(</a:t>
            </a:r>
            <a:r>
              <a:rPr lang="pl-PL" sz="2400" i="1" dirty="0" smtClean="0"/>
              <a:t>Narodowa Demokracja</a:t>
            </a:r>
            <a:r>
              <a:rPr lang="pl-PL" sz="2400" dirty="0" smtClean="0"/>
              <a:t>, </a:t>
            </a:r>
            <a:r>
              <a:rPr lang="pl-PL" sz="2400" i="1" dirty="0" smtClean="0"/>
              <a:t>ND</a:t>
            </a:r>
            <a:r>
              <a:rPr lang="pl-PL" sz="2400" dirty="0" smtClean="0"/>
              <a:t>) of Roman Dmowski, </a:t>
            </a:r>
            <a:r>
              <a:rPr lang="pl-PL" sz="2400" dirty="0" err="1" smtClean="0"/>
              <a:t>est</a:t>
            </a:r>
            <a:r>
              <a:rPr lang="pl-PL" sz="2400" dirty="0" smtClean="0"/>
              <a:t>. 1887 – Poland as </a:t>
            </a:r>
            <a:r>
              <a:rPr lang="pl-PL" sz="2400" dirty="0" err="1" smtClean="0"/>
              <a:t>ethnonationally</a:t>
            </a:r>
            <a:r>
              <a:rPr lang="pl-PL" sz="2400" dirty="0" smtClean="0"/>
              <a:t> </a:t>
            </a:r>
            <a:r>
              <a:rPr lang="pl-PL" sz="2400" dirty="0" err="1" smtClean="0"/>
              <a:t>homogeneous</a:t>
            </a:r>
            <a:r>
              <a:rPr lang="pl-PL" sz="2400" dirty="0" smtClean="0"/>
              <a:t> state, </a:t>
            </a:r>
            <a:r>
              <a:rPr lang="pl-PL" sz="2400" dirty="0" err="1" smtClean="0"/>
              <a:t>pro-Russian</a:t>
            </a:r>
            <a:r>
              <a:rPr lang="pl-PL" sz="2400" dirty="0" smtClean="0"/>
              <a:t>, </a:t>
            </a:r>
            <a:r>
              <a:rPr lang="pl-PL" sz="2400" dirty="0" err="1" smtClean="0"/>
              <a:t>anti-Semitic</a:t>
            </a:r>
            <a:r>
              <a:rPr lang="pl-PL" sz="2400" dirty="0" smtClean="0"/>
              <a:t> &amp; </a:t>
            </a:r>
            <a:r>
              <a:rPr lang="pl-PL" sz="2400" dirty="0" err="1" smtClean="0"/>
              <a:t>anti-German</a:t>
            </a:r>
            <a:r>
              <a:rPr lang="pl-PL" sz="2400" dirty="0" smtClean="0"/>
              <a:t> + </a:t>
            </a:r>
            <a:r>
              <a:rPr lang="pl-PL" sz="2400" dirty="0" err="1" smtClean="0"/>
              <a:t>its</a:t>
            </a:r>
            <a:r>
              <a:rPr lang="pl-PL" sz="2400" dirty="0" smtClean="0"/>
              <a:t> </a:t>
            </a:r>
            <a:r>
              <a:rPr lang="pl-PL" sz="2400" dirty="0" err="1" smtClean="0"/>
              <a:t>extreme</a:t>
            </a:r>
            <a:r>
              <a:rPr lang="pl-PL" sz="2400" dirty="0" smtClean="0"/>
              <a:t> </a:t>
            </a:r>
            <a:r>
              <a:rPr lang="pl-PL" sz="2400" dirty="0" err="1" smtClean="0"/>
              <a:t>wing</a:t>
            </a:r>
            <a:r>
              <a:rPr lang="pl-PL" sz="2400" dirty="0" smtClean="0"/>
              <a:t>  - </a:t>
            </a:r>
            <a:r>
              <a:rPr lang="pl-PL" sz="2400" i="1" dirty="0" err="1" smtClean="0"/>
              <a:t>National-Radical</a:t>
            </a:r>
            <a:r>
              <a:rPr lang="pl-PL" sz="2400" i="1" dirty="0" smtClean="0"/>
              <a:t> </a:t>
            </a:r>
            <a:r>
              <a:rPr lang="pl-PL" sz="2400" i="1" dirty="0" err="1" smtClean="0"/>
              <a:t>Camp</a:t>
            </a:r>
            <a:r>
              <a:rPr lang="pl-PL" sz="2400" dirty="0" smtClean="0"/>
              <a:t> (</a:t>
            </a:r>
            <a:r>
              <a:rPr lang="pl-PL" sz="2400" i="1" dirty="0" smtClean="0"/>
              <a:t>Obóz Narodowo-Radykalny, ONR</a:t>
            </a:r>
            <a:r>
              <a:rPr lang="pl-PL" sz="2400" dirty="0" smtClean="0"/>
              <a:t>), </a:t>
            </a:r>
            <a:r>
              <a:rPr lang="pl-PL" sz="2400" dirty="0" err="1" smtClean="0"/>
              <a:t>est</a:t>
            </a:r>
            <a:r>
              <a:rPr lang="pl-PL" sz="2400" dirty="0" smtClean="0"/>
              <a:t>. 1934 – </a:t>
            </a:r>
            <a:r>
              <a:rPr lang="pl-PL" sz="2400" dirty="0" err="1" smtClean="0"/>
              <a:t>extremely</a:t>
            </a:r>
            <a:r>
              <a:rPr lang="pl-PL" sz="2400" dirty="0" smtClean="0"/>
              <a:t> </a:t>
            </a:r>
            <a:r>
              <a:rPr lang="pl-PL" sz="2400" dirty="0" err="1" smtClean="0"/>
              <a:t>anti-Semitic</a:t>
            </a:r>
            <a:r>
              <a:rPr lang="pl-PL" sz="2400" dirty="0" smtClean="0"/>
              <a:t> &amp; </a:t>
            </a:r>
            <a:r>
              <a:rPr lang="pl-PL" sz="2400" dirty="0" err="1" smtClean="0"/>
              <a:t>fascinated</a:t>
            </a:r>
            <a:r>
              <a:rPr lang="pl-PL" sz="2400" dirty="0" smtClean="0"/>
              <a:t> </a:t>
            </a:r>
            <a:r>
              <a:rPr lang="pl-PL" sz="2400" dirty="0" err="1" smtClean="0"/>
              <a:t>with</a:t>
            </a:r>
            <a:r>
              <a:rPr lang="pl-PL" sz="2400" dirty="0" smtClean="0"/>
              <a:t> </a:t>
            </a:r>
            <a:r>
              <a:rPr lang="pl-PL" sz="2400" dirty="0" err="1" smtClean="0"/>
              <a:t>fascism</a:t>
            </a:r>
            <a:r>
              <a:rPr lang="pl-PL" sz="2400" dirty="0" smtClean="0"/>
              <a:t>.</a:t>
            </a:r>
          </a:p>
          <a:p>
            <a:endParaRPr lang="pl-PL"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b="1" dirty="0" err="1" smtClean="0">
                <a:solidFill>
                  <a:schemeClr val="tx1"/>
                </a:solidFill>
              </a:rPr>
              <a:t>Ethnicity</a:t>
            </a:r>
            <a:r>
              <a:rPr lang="pl-PL" sz="4000" b="1" dirty="0" smtClean="0">
                <a:solidFill>
                  <a:schemeClr val="tx1"/>
                </a:solidFill>
              </a:rPr>
              <a:t>  and </a:t>
            </a:r>
            <a:r>
              <a:rPr lang="pl-PL" sz="4000" b="1" dirty="0" err="1" smtClean="0">
                <a:solidFill>
                  <a:schemeClr val="tx1"/>
                </a:solidFill>
              </a:rPr>
              <a:t>Politics</a:t>
            </a:r>
            <a:endParaRPr lang="pl-PL" sz="4000" b="1" dirty="0">
              <a:solidFill>
                <a:schemeClr val="tx1"/>
              </a:solidFill>
            </a:endParaRPr>
          </a:p>
        </p:txBody>
      </p:sp>
      <p:sp>
        <p:nvSpPr>
          <p:cNvPr id="3" name="Symbol zastępczy zawartości 2"/>
          <p:cNvSpPr>
            <a:spLocks noGrp="1"/>
          </p:cNvSpPr>
          <p:nvPr>
            <p:ph idx="1"/>
          </p:nvPr>
        </p:nvSpPr>
        <p:spPr/>
        <p:txBody>
          <a:bodyPr>
            <a:normAutofit/>
          </a:bodyPr>
          <a:lstStyle/>
          <a:p>
            <a:pPr algn="just"/>
            <a:r>
              <a:rPr lang="pl-PL" sz="2800" i="1" dirty="0" err="1" smtClean="0"/>
              <a:t>Sanification</a:t>
            </a:r>
            <a:r>
              <a:rPr lang="pl-PL" sz="2800" i="1" dirty="0" smtClean="0"/>
              <a:t> </a:t>
            </a:r>
            <a:r>
              <a:rPr lang="pl-PL" sz="2800" dirty="0" smtClean="0"/>
              <a:t>(</a:t>
            </a:r>
            <a:r>
              <a:rPr lang="pl-PL" sz="2800" i="1" dirty="0" smtClean="0"/>
              <a:t>Sanacja</a:t>
            </a:r>
            <a:r>
              <a:rPr lang="pl-PL" sz="2800" dirty="0" smtClean="0"/>
              <a:t>) </a:t>
            </a:r>
            <a:r>
              <a:rPr lang="pl-PL" sz="2800" dirty="0" err="1" smtClean="0"/>
              <a:t>or</a:t>
            </a:r>
            <a:r>
              <a:rPr lang="pl-PL" sz="2800" dirty="0" smtClean="0"/>
              <a:t> </a:t>
            </a:r>
            <a:r>
              <a:rPr lang="pl-PL" sz="2800" dirty="0" err="1" smtClean="0"/>
              <a:t>P</a:t>
            </a:r>
            <a:r>
              <a:rPr lang="pl-PL" sz="2800" i="1" dirty="0" err="1" smtClean="0"/>
              <a:t>iłsudskities</a:t>
            </a:r>
            <a:r>
              <a:rPr lang="pl-PL" sz="2800" i="1" dirty="0" smtClean="0"/>
              <a:t> (Piłsudczycy) </a:t>
            </a:r>
            <a:r>
              <a:rPr lang="pl-PL" sz="2800" dirty="0" err="1" smtClean="0"/>
              <a:t>or</a:t>
            </a:r>
            <a:r>
              <a:rPr lang="pl-PL" sz="2800" i="1" dirty="0" smtClean="0"/>
              <a:t> </a:t>
            </a:r>
            <a:r>
              <a:rPr lang="pl-PL" sz="2800" i="1" dirty="0" err="1" smtClean="0"/>
              <a:t>the</a:t>
            </a:r>
            <a:r>
              <a:rPr lang="pl-PL" sz="2800" i="1" dirty="0" smtClean="0"/>
              <a:t> Józef Piłsudski </a:t>
            </a:r>
            <a:r>
              <a:rPr lang="pl-PL" sz="2800" i="1" dirty="0" err="1" smtClean="0"/>
              <a:t>camp</a:t>
            </a:r>
            <a:r>
              <a:rPr lang="pl-PL" sz="2800" dirty="0" smtClean="0"/>
              <a:t>, </a:t>
            </a:r>
            <a:r>
              <a:rPr lang="pl-PL" sz="2800" dirty="0" err="1" smtClean="0"/>
              <a:t>formed</a:t>
            </a:r>
            <a:r>
              <a:rPr lang="pl-PL" sz="2800" dirty="0" smtClean="0"/>
              <a:t> </a:t>
            </a:r>
            <a:r>
              <a:rPr lang="pl-PL" sz="2800" dirty="0" err="1" smtClean="0"/>
              <a:t>in</a:t>
            </a:r>
            <a:r>
              <a:rPr lang="pl-PL" sz="2800" dirty="0" smtClean="0"/>
              <a:t> 1926 - </a:t>
            </a:r>
            <a:r>
              <a:rPr lang="pl-PL" sz="2800" dirty="0" err="1" smtClean="0"/>
              <a:t>initially</a:t>
            </a:r>
            <a:r>
              <a:rPr lang="pl-PL" sz="2800" dirty="0" smtClean="0"/>
              <a:t> Poland as </a:t>
            </a:r>
            <a:r>
              <a:rPr lang="pl-PL" sz="2800" dirty="0" err="1" smtClean="0"/>
              <a:t>multicultural</a:t>
            </a:r>
            <a:r>
              <a:rPr lang="pl-PL" sz="2800" dirty="0" smtClean="0"/>
              <a:t> </a:t>
            </a:r>
            <a:r>
              <a:rPr lang="pl-PL" sz="2800" dirty="0" err="1" smtClean="0"/>
              <a:t>federation</a:t>
            </a:r>
            <a:r>
              <a:rPr lang="pl-PL" sz="2800" dirty="0" smtClean="0"/>
              <a:t>, but </a:t>
            </a:r>
            <a:r>
              <a:rPr lang="pl-PL" sz="2800" dirty="0" err="1" smtClean="0"/>
              <a:t>anti-minorities</a:t>
            </a:r>
            <a:r>
              <a:rPr lang="pl-PL" sz="2800" dirty="0" smtClean="0"/>
              <a:t> </a:t>
            </a:r>
            <a:r>
              <a:rPr lang="pl-PL" sz="2800" dirty="0" err="1" smtClean="0"/>
              <a:t>image</a:t>
            </a:r>
            <a:r>
              <a:rPr lang="pl-PL" sz="2800" dirty="0" smtClean="0"/>
              <a:t> </a:t>
            </a:r>
            <a:r>
              <a:rPr lang="pl-PL" sz="2800" dirty="0" err="1" smtClean="0"/>
              <a:t>furthermore</a:t>
            </a:r>
            <a:r>
              <a:rPr lang="pl-PL" sz="2800" dirty="0" smtClean="0"/>
              <a:t>, </a:t>
            </a:r>
            <a:r>
              <a:rPr lang="pl-PL" sz="2800" dirty="0" err="1" smtClean="0"/>
              <a:t>anti-Russian</a:t>
            </a:r>
            <a:r>
              <a:rPr lang="pl-PL" sz="2800" dirty="0" smtClean="0"/>
              <a:t> &amp; </a:t>
            </a:r>
            <a:r>
              <a:rPr lang="pl-PL" sz="2800" dirty="0" err="1" smtClean="0"/>
              <a:t>anti-Soviet</a:t>
            </a:r>
            <a:r>
              <a:rPr lang="pl-PL" sz="2800" dirty="0" smtClean="0"/>
              <a:t>;</a:t>
            </a:r>
          </a:p>
          <a:p>
            <a:pPr algn="just"/>
            <a:r>
              <a:rPr lang="pl-PL" sz="2800" dirty="0" smtClean="0"/>
              <a:t>National </a:t>
            </a:r>
            <a:r>
              <a:rPr lang="pl-PL" sz="2800" dirty="0" err="1" smtClean="0"/>
              <a:t>minorities</a:t>
            </a:r>
            <a:r>
              <a:rPr lang="pl-PL" sz="2800" dirty="0" smtClean="0"/>
              <a:t>’ </a:t>
            </a:r>
            <a:r>
              <a:rPr lang="pl-PL" sz="2800" dirty="0" err="1" smtClean="0"/>
              <a:t>parties</a:t>
            </a:r>
            <a:r>
              <a:rPr lang="pl-PL" sz="2800" dirty="0" smtClean="0"/>
              <a:t> – </a:t>
            </a:r>
            <a:r>
              <a:rPr lang="pl-PL" sz="2800" dirty="0" err="1" smtClean="0"/>
              <a:t>anti-Polish</a:t>
            </a:r>
            <a:r>
              <a:rPr lang="pl-PL" sz="2800" dirty="0" smtClean="0"/>
              <a:t> state </a:t>
            </a:r>
            <a:r>
              <a:rPr lang="pl-PL" sz="2800" dirty="0" err="1" smtClean="0"/>
              <a:t>orientation</a:t>
            </a:r>
            <a:r>
              <a:rPr lang="pl-PL" sz="2800" dirty="0" smtClean="0"/>
              <a:t> </a:t>
            </a:r>
            <a:r>
              <a:rPr lang="pl-PL" sz="2800" dirty="0" err="1" smtClean="0"/>
              <a:t>from</a:t>
            </a:r>
            <a:r>
              <a:rPr lang="pl-PL" sz="2800" dirty="0" smtClean="0"/>
              <a:t> German &amp; </a:t>
            </a:r>
            <a:r>
              <a:rPr lang="pl-PL" sz="2800" dirty="0" err="1" smtClean="0"/>
              <a:t>Ukrainian</a:t>
            </a:r>
            <a:r>
              <a:rPr lang="pl-PL" sz="2800" dirty="0" smtClean="0"/>
              <a:t> </a:t>
            </a:r>
            <a:r>
              <a:rPr lang="pl-PL" sz="2800" dirty="0" err="1" smtClean="0"/>
              <a:t>minorities</a:t>
            </a:r>
            <a:r>
              <a:rPr lang="pl-PL" sz="2800" dirty="0" smtClean="0"/>
              <a:t> </a:t>
            </a:r>
            <a:r>
              <a:rPr lang="pl-PL" sz="2800" dirty="0" err="1" smtClean="0"/>
              <a:t>in</a:t>
            </a:r>
            <a:r>
              <a:rPr lang="pl-PL" sz="2800" dirty="0" smtClean="0"/>
              <a:t> </a:t>
            </a:r>
            <a:r>
              <a:rPr lang="pl-PL" sz="2800" dirty="0" err="1" smtClean="0"/>
              <a:t>particular</a:t>
            </a:r>
            <a:r>
              <a:rPr lang="pl-PL" sz="2800" dirty="0" smtClean="0"/>
              <a:t>.</a:t>
            </a:r>
          </a:p>
          <a:p>
            <a:endParaRPr lang="pl-PL" sz="2800"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b="1" dirty="0" err="1" smtClean="0">
                <a:solidFill>
                  <a:schemeClr val="tx1"/>
                </a:solidFill>
              </a:rPr>
              <a:t>Ethnicity</a:t>
            </a:r>
            <a:r>
              <a:rPr lang="pl-PL" sz="4000" b="1" dirty="0" smtClean="0">
                <a:solidFill>
                  <a:schemeClr val="tx1"/>
                </a:solidFill>
              </a:rPr>
              <a:t>  and </a:t>
            </a:r>
            <a:r>
              <a:rPr lang="pl-PL" sz="4000" b="1" dirty="0" err="1" smtClean="0">
                <a:solidFill>
                  <a:schemeClr val="tx1"/>
                </a:solidFill>
              </a:rPr>
              <a:t>Politics</a:t>
            </a:r>
            <a:endParaRPr lang="pl-PL" sz="4000" b="1" dirty="0">
              <a:solidFill>
                <a:schemeClr val="tx1"/>
              </a:solidFill>
            </a:endParaRPr>
          </a:p>
        </p:txBody>
      </p:sp>
      <p:sp>
        <p:nvSpPr>
          <p:cNvPr id="3" name="Symbol zastępczy zawartości 2"/>
          <p:cNvSpPr>
            <a:spLocks noGrp="1"/>
          </p:cNvSpPr>
          <p:nvPr>
            <p:ph idx="1"/>
          </p:nvPr>
        </p:nvSpPr>
        <p:spPr/>
        <p:txBody>
          <a:bodyPr>
            <a:noAutofit/>
          </a:bodyPr>
          <a:lstStyle/>
          <a:p>
            <a:pPr algn="just"/>
            <a:r>
              <a:rPr lang="pl-PL" sz="2800" dirty="0" err="1" smtClean="0"/>
              <a:t>Within</a:t>
            </a:r>
            <a:r>
              <a:rPr lang="pl-PL" sz="2800" dirty="0" smtClean="0"/>
              <a:t> </a:t>
            </a:r>
            <a:r>
              <a:rPr lang="pl-PL" sz="2800" dirty="0" err="1" smtClean="0"/>
              <a:t>the</a:t>
            </a:r>
            <a:r>
              <a:rPr lang="pl-PL" sz="2800" dirty="0" smtClean="0"/>
              <a:t> </a:t>
            </a:r>
            <a:r>
              <a:rPr lang="pl-PL" sz="2800" dirty="0" err="1" smtClean="0"/>
              <a:t>largest</a:t>
            </a:r>
            <a:r>
              <a:rPr lang="pl-PL" sz="2800" dirty="0" smtClean="0"/>
              <a:t> </a:t>
            </a:r>
            <a:r>
              <a:rPr lang="pl-PL" sz="2800" dirty="0" err="1" smtClean="0"/>
              <a:t>Polish</a:t>
            </a:r>
            <a:r>
              <a:rPr lang="pl-PL" sz="2800" dirty="0" smtClean="0"/>
              <a:t> </a:t>
            </a:r>
            <a:r>
              <a:rPr lang="pl-PL" sz="2800" dirty="0" err="1" smtClean="0"/>
              <a:t>political</a:t>
            </a:r>
            <a:r>
              <a:rPr lang="pl-PL" sz="2800" dirty="0" smtClean="0"/>
              <a:t> </a:t>
            </a:r>
            <a:r>
              <a:rPr lang="pl-PL" sz="2800" dirty="0" err="1" smtClean="0"/>
              <a:t>parties</a:t>
            </a:r>
            <a:r>
              <a:rPr lang="pl-PL" sz="2800" dirty="0" smtClean="0"/>
              <a:t> </a:t>
            </a:r>
            <a:r>
              <a:rPr lang="pl-PL" sz="2800" dirty="0" err="1" smtClean="0"/>
              <a:t>today</a:t>
            </a:r>
            <a:r>
              <a:rPr lang="pl-PL" sz="2800" dirty="0" smtClean="0"/>
              <a:t> </a:t>
            </a:r>
            <a:r>
              <a:rPr lang="pl-PL" sz="2800" dirty="0" err="1" smtClean="0"/>
              <a:t>both</a:t>
            </a:r>
            <a:r>
              <a:rPr lang="pl-PL" sz="2800" dirty="0" smtClean="0"/>
              <a:t> </a:t>
            </a:r>
            <a:r>
              <a:rPr lang="pl-PL" sz="2800" dirty="0" err="1" smtClean="0"/>
              <a:t>leading</a:t>
            </a:r>
            <a:r>
              <a:rPr lang="pl-PL" sz="2800" dirty="0" smtClean="0"/>
              <a:t> </a:t>
            </a:r>
            <a:r>
              <a:rPr lang="pl-PL" sz="2800" dirty="0" err="1" smtClean="0"/>
              <a:t>traditions</a:t>
            </a:r>
            <a:r>
              <a:rPr lang="pl-PL" sz="2800" dirty="0" smtClean="0"/>
              <a:t>, </a:t>
            </a:r>
            <a:r>
              <a:rPr lang="pl-PL" sz="2800" dirty="0" err="1" smtClean="0"/>
              <a:t>namely</a:t>
            </a:r>
            <a:r>
              <a:rPr lang="pl-PL" sz="2800" dirty="0" smtClean="0"/>
              <a:t> </a:t>
            </a:r>
            <a:r>
              <a:rPr lang="pl-PL" sz="2800" dirty="0" err="1" smtClean="0"/>
              <a:t>nationalist</a:t>
            </a:r>
            <a:r>
              <a:rPr lang="pl-PL" sz="2800" dirty="0" smtClean="0"/>
              <a:t> of ND and </a:t>
            </a:r>
            <a:r>
              <a:rPr lang="pl-PL" sz="2800" dirty="0" err="1" smtClean="0"/>
              <a:t>Piłsudskities</a:t>
            </a:r>
            <a:r>
              <a:rPr lang="pl-PL" sz="2800" dirty="0" smtClean="0"/>
              <a:t> </a:t>
            </a:r>
            <a:r>
              <a:rPr lang="pl-PL" sz="2800" dirty="0" err="1" smtClean="0"/>
              <a:t>are</a:t>
            </a:r>
            <a:r>
              <a:rPr lang="pl-PL" sz="2800" dirty="0" smtClean="0"/>
              <a:t> </a:t>
            </a:r>
            <a:r>
              <a:rPr lang="pl-PL" sz="2800" dirty="0" err="1" smtClean="0"/>
              <a:t>combined</a:t>
            </a:r>
            <a:r>
              <a:rPr lang="pl-PL" sz="2800" dirty="0" smtClean="0"/>
              <a:t> by </a:t>
            </a:r>
            <a:r>
              <a:rPr lang="pl-PL" sz="2800" i="1" dirty="0" smtClean="0"/>
              <a:t>Law and </a:t>
            </a:r>
            <a:r>
              <a:rPr lang="pl-PL" sz="2800" i="1" dirty="0" err="1" smtClean="0"/>
              <a:t>Justice</a:t>
            </a:r>
            <a:r>
              <a:rPr lang="pl-PL" sz="2800" dirty="0" smtClean="0"/>
              <a:t> (</a:t>
            </a:r>
            <a:r>
              <a:rPr lang="pl-PL" sz="2800" i="1" dirty="0" smtClean="0"/>
              <a:t>Prawo i Sprawiedliwość</a:t>
            </a:r>
            <a:r>
              <a:rPr lang="pl-PL" sz="2800" dirty="0" smtClean="0"/>
              <a:t>) party of Jarosław Kaczyński, </a:t>
            </a:r>
            <a:r>
              <a:rPr lang="pl-PL" sz="2800" dirty="0" err="1" smtClean="0"/>
              <a:t>est</a:t>
            </a:r>
            <a:r>
              <a:rPr lang="pl-PL" sz="2800" dirty="0" smtClean="0"/>
              <a:t>. </a:t>
            </a:r>
            <a:r>
              <a:rPr lang="pl-PL" sz="2800" dirty="0" err="1" smtClean="0"/>
              <a:t>in</a:t>
            </a:r>
            <a:r>
              <a:rPr lang="pl-PL" sz="2800" dirty="0" smtClean="0"/>
              <a:t> 2001. </a:t>
            </a:r>
          </a:p>
          <a:p>
            <a:pPr algn="just"/>
            <a:r>
              <a:rPr lang="pl-PL" sz="2800" dirty="0" err="1" smtClean="0"/>
              <a:t>Until</a:t>
            </a:r>
            <a:r>
              <a:rPr lang="pl-PL" sz="2800" dirty="0" smtClean="0"/>
              <a:t> </a:t>
            </a:r>
            <a:r>
              <a:rPr lang="pl-PL" sz="2800" dirty="0" err="1" smtClean="0"/>
              <a:t>recently</a:t>
            </a:r>
            <a:r>
              <a:rPr lang="pl-PL" sz="2800" dirty="0" smtClean="0"/>
              <a:t> </a:t>
            </a:r>
            <a:r>
              <a:rPr lang="pl-PL" sz="2800" dirty="0" err="1" smtClean="0"/>
              <a:t>this</a:t>
            </a:r>
            <a:r>
              <a:rPr lang="pl-PL" sz="2800" dirty="0" smtClean="0"/>
              <a:t> profile was </a:t>
            </a:r>
            <a:r>
              <a:rPr lang="pl-PL" sz="2800" dirty="0" err="1" smtClean="0"/>
              <a:t>maintained</a:t>
            </a:r>
            <a:r>
              <a:rPr lang="pl-PL" sz="2800" dirty="0" smtClean="0"/>
              <a:t> by </a:t>
            </a:r>
            <a:r>
              <a:rPr lang="pl-PL" sz="2800" i="1" dirty="0" err="1" smtClean="0"/>
              <a:t>League</a:t>
            </a:r>
            <a:r>
              <a:rPr lang="pl-PL" sz="2800" i="1" dirty="0" smtClean="0"/>
              <a:t> of </a:t>
            </a:r>
            <a:r>
              <a:rPr lang="pl-PL" sz="2800" i="1" dirty="0" err="1" smtClean="0"/>
              <a:t>Polish</a:t>
            </a:r>
            <a:r>
              <a:rPr lang="pl-PL" sz="2800" i="1" dirty="0" smtClean="0"/>
              <a:t> </a:t>
            </a:r>
            <a:r>
              <a:rPr lang="pl-PL" sz="2800" i="1" dirty="0" err="1" smtClean="0"/>
              <a:t>Families</a:t>
            </a:r>
            <a:r>
              <a:rPr lang="pl-PL" sz="2800" i="1" dirty="0" smtClean="0"/>
              <a:t> </a:t>
            </a:r>
            <a:r>
              <a:rPr lang="pl-PL" sz="2800" dirty="0" smtClean="0"/>
              <a:t>(</a:t>
            </a:r>
            <a:r>
              <a:rPr lang="pl-PL" sz="2800" i="1" dirty="0" smtClean="0"/>
              <a:t>Liga Polskich Rodzin, LPR</a:t>
            </a:r>
            <a:r>
              <a:rPr lang="pl-PL" sz="2800" dirty="0" smtClean="0"/>
              <a:t>)</a:t>
            </a:r>
            <a:r>
              <a:rPr lang="pl-PL" sz="2800" i="1" dirty="0" smtClean="0"/>
              <a:t> </a:t>
            </a:r>
            <a:r>
              <a:rPr lang="pl-PL" sz="2800" dirty="0" smtClean="0"/>
              <a:t>- a </a:t>
            </a:r>
            <a:r>
              <a:rPr lang="pl-PL" sz="2800" dirty="0" err="1" smtClean="0"/>
              <a:t>moderate</a:t>
            </a:r>
            <a:r>
              <a:rPr lang="pl-PL" sz="2800" dirty="0" smtClean="0"/>
              <a:t> </a:t>
            </a:r>
            <a:r>
              <a:rPr lang="pl-PL" sz="2800" dirty="0" err="1" smtClean="0"/>
              <a:t>version</a:t>
            </a:r>
            <a:r>
              <a:rPr lang="pl-PL" sz="2800" dirty="0" smtClean="0"/>
              <a:t> of </a:t>
            </a:r>
            <a:r>
              <a:rPr lang="pl-PL" sz="2800" dirty="0" err="1" smtClean="0"/>
              <a:t>former</a:t>
            </a:r>
            <a:r>
              <a:rPr lang="pl-PL" sz="2800" dirty="0" smtClean="0"/>
              <a:t> ND, </a:t>
            </a:r>
            <a:r>
              <a:rPr lang="pl-PL" sz="2800" dirty="0" err="1" smtClean="0"/>
              <a:t>est</a:t>
            </a:r>
            <a:r>
              <a:rPr lang="pl-PL" sz="2800" dirty="0" smtClean="0"/>
              <a:t>. </a:t>
            </a:r>
            <a:r>
              <a:rPr lang="pl-PL" sz="2800" dirty="0" err="1" smtClean="0"/>
              <a:t>in</a:t>
            </a:r>
            <a:r>
              <a:rPr lang="pl-PL" sz="2800" dirty="0" smtClean="0"/>
              <a:t> 2001, but </a:t>
            </a:r>
            <a:r>
              <a:rPr lang="pl-PL" sz="2800" dirty="0" err="1" smtClean="0"/>
              <a:t>currently</a:t>
            </a:r>
            <a:r>
              <a:rPr lang="pl-PL" sz="2800" dirty="0" smtClean="0"/>
              <a:t> </a:t>
            </a:r>
            <a:r>
              <a:rPr lang="pl-PL" sz="2800" dirty="0" err="1" smtClean="0"/>
              <a:t>in</a:t>
            </a:r>
            <a:r>
              <a:rPr lang="pl-PL" sz="2800" dirty="0" smtClean="0"/>
              <a:t> </a:t>
            </a:r>
            <a:r>
              <a:rPr lang="pl-PL" sz="2800" dirty="0" err="1" smtClean="0"/>
              <a:t>decline</a:t>
            </a:r>
            <a:r>
              <a:rPr lang="pl-PL" sz="2800" dirty="0" smtClean="0"/>
              <a:t>.</a:t>
            </a:r>
          </a:p>
          <a:p>
            <a:endParaRPr lang="pl-PL" sz="2800"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980728"/>
            <a:ext cx="8229600" cy="914400"/>
          </a:xfrm>
        </p:spPr>
        <p:txBody>
          <a:bodyPr>
            <a:normAutofit/>
          </a:bodyPr>
          <a:lstStyle/>
          <a:p>
            <a:r>
              <a:rPr lang="pl-PL" sz="4000" b="1" dirty="0" err="1" smtClean="0">
                <a:solidFill>
                  <a:schemeClr val="tx1"/>
                </a:solidFill>
              </a:rPr>
              <a:t>Ethnicity</a:t>
            </a:r>
            <a:r>
              <a:rPr lang="pl-PL" sz="4000" b="1" dirty="0" smtClean="0">
                <a:solidFill>
                  <a:schemeClr val="tx1"/>
                </a:solidFill>
              </a:rPr>
              <a:t>  and </a:t>
            </a:r>
            <a:r>
              <a:rPr lang="pl-PL" sz="4000" b="1" dirty="0" err="1" smtClean="0">
                <a:solidFill>
                  <a:schemeClr val="tx1"/>
                </a:solidFill>
              </a:rPr>
              <a:t>Politics</a:t>
            </a:r>
            <a:endParaRPr lang="pl-PL" sz="4000" b="1" dirty="0">
              <a:solidFill>
                <a:schemeClr val="tx1"/>
              </a:solidFill>
            </a:endParaRPr>
          </a:p>
        </p:txBody>
      </p:sp>
      <p:sp>
        <p:nvSpPr>
          <p:cNvPr id="3" name="Symbol zastępczy zawartości 2"/>
          <p:cNvSpPr>
            <a:spLocks noGrp="1"/>
          </p:cNvSpPr>
          <p:nvPr>
            <p:ph idx="1"/>
          </p:nvPr>
        </p:nvSpPr>
        <p:spPr>
          <a:xfrm>
            <a:off x="457200" y="1811957"/>
            <a:ext cx="8229600" cy="4713387"/>
          </a:xfrm>
        </p:spPr>
        <p:txBody>
          <a:bodyPr>
            <a:normAutofit fontScale="25000" lnSpcReduction="20000"/>
          </a:bodyPr>
          <a:lstStyle/>
          <a:p>
            <a:pPr>
              <a:buNone/>
            </a:pPr>
            <a:r>
              <a:rPr lang="pl-PL" sz="11200" b="1" dirty="0" smtClean="0"/>
              <a:t>    1.   KEY TERMS:</a:t>
            </a:r>
            <a:endParaRPr lang="pl-PL" sz="11200" b="1" i="1" dirty="0" smtClean="0"/>
          </a:p>
          <a:p>
            <a:pPr algn="just"/>
            <a:r>
              <a:rPr lang="pl-PL" sz="11200" b="1" i="1" dirty="0" err="1" smtClean="0"/>
              <a:t>Ethnicity</a:t>
            </a:r>
            <a:r>
              <a:rPr lang="pl-PL" sz="11200" dirty="0" smtClean="0"/>
              <a:t> - </a:t>
            </a:r>
            <a:r>
              <a:rPr lang="pl-PL" sz="11200" dirty="0" err="1" smtClean="0">
                <a:solidFill>
                  <a:schemeClr val="tx1">
                    <a:lumMod val="95000"/>
                    <a:lumOff val="5000"/>
                  </a:schemeClr>
                </a:solidFill>
              </a:rPr>
              <a:t>the</a:t>
            </a:r>
            <a:r>
              <a:rPr lang="pl-PL" sz="11200" dirty="0" smtClean="0">
                <a:solidFill>
                  <a:schemeClr val="tx1">
                    <a:lumMod val="95000"/>
                    <a:lumOff val="5000"/>
                  </a:schemeClr>
                </a:solidFill>
              </a:rPr>
              <a:t> term</a:t>
            </a:r>
            <a:r>
              <a:rPr lang="pl-PL" sz="11200" i="1" dirty="0" smtClean="0">
                <a:solidFill>
                  <a:schemeClr val="tx1">
                    <a:lumMod val="95000"/>
                    <a:lumOff val="5000"/>
                  </a:schemeClr>
                </a:solidFill>
              </a:rPr>
              <a:t> </a:t>
            </a:r>
            <a:r>
              <a:rPr lang="pl-PL" sz="11200" dirty="0" err="1" smtClean="0">
                <a:solidFill>
                  <a:schemeClr val="tx1">
                    <a:lumMod val="95000"/>
                    <a:lumOff val="5000"/>
                  </a:schemeClr>
                </a:solidFill>
              </a:rPr>
              <a:t>derives</a:t>
            </a:r>
            <a:r>
              <a:rPr lang="pl-PL" sz="11200" dirty="0" smtClean="0">
                <a:solidFill>
                  <a:schemeClr val="tx1">
                    <a:lumMod val="95000"/>
                    <a:lumOff val="5000"/>
                  </a:schemeClr>
                </a:solidFill>
              </a:rPr>
              <a:t> </a:t>
            </a:r>
            <a:r>
              <a:rPr lang="pl-PL" sz="11200" dirty="0" err="1" smtClean="0">
                <a:solidFill>
                  <a:schemeClr val="tx1">
                    <a:lumMod val="95000"/>
                    <a:lumOff val="5000"/>
                  </a:schemeClr>
                </a:solidFill>
              </a:rPr>
              <a:t>from</a:t>
            </a:r>
            <a:r>
              <a:rPr lang="pl-PL" sz="11200" dirty="0" smtClean="0">
                <a:solidFill>
                  <a:schemeClr val="tx1">
                    <a:lumMod val="95000"/>
                    <a:lumOff val="5000"/>
                  </a:schemeClr>
                </a:solidFill>
              </a:rPr>
              <a:t> </a:t>
            </a:r>
            <a:r>
              <a:rPr lang="pl-PL" sz="11200" dirty="0" err="1" smtClean="0">
                <a:solidFill>
                  <a:schemeClr val="tx1">
                    <a:lumMod val="95000"/>
                    <a:lumOff val="5000"/>
                  </a:schemeClr>
                </a:solidFill>
              </a:rPr>
              <a:t>the</a:t>
            </a:r>
            <a:r>
              <a:rPr lang="pl-PL" sz="11200" dirty="0" smtClean="0">
                <a:solidFill>
                  <a:schemeClr val="tx1">
                    <a:lumMod val="95000"/>
                    <a:lumOff val="5000"/>
                  </a:schemeClr>
                </a:solidFill>
              </a:rPr>
              <a:t> Greek </a:t>
            </a:r>
            <a:r>
              <a:rPr lang="pl-PL" sz="11200" i="1" dirty="0" err="1" smtClean="0">
                <a:solidFill>
                  <a:schemeClr val="tx1">
                    <a:lumMod val="95000"/>
                    <a:lumOff val="5000"/>
                  </a:schemeClr>
                </a:solidFill>
              </a:rPr>
              <a:t>ethnikos</a:t>
            </a:r>
            <a:r>
              <a:rPr lang="pl-PL" sz="11200" dirty="0" smtClean="0">
                <a:solidFill>
                  <a:schemeClr val="tx1">
                    <a:lumMod val="95000"/>
                    <a:lumOff val="5000"/>
                  </a:schemeClr>
                </a:solidFill>
              </a:rPr>
              <a:t>, </a:t>
            </a:r>
            <a:r>
              <a:rPr lang="pl-PL" sz="11200" dirty="0" err="1" smtClean="0">
                <a:solidFill>
                  <a:schemeClr val="tx1">
                    <a:lumMod val="95000"/>
                    <a:lumOff val="5000"/>
                  </a:schemeClr>
                </a:solidFill>
              </a:rPr>
              <a:t>the</a:t>
            </a:r>
            <a:r>
              <a:rPr lang="pl-PL" sz="11200" dirty="0" smtClean="0">
                <a:solidFill>
                  <a:schemeClr val="tx1">
                    <a:lumMod val="95000"/>
                    <a:lumOff val="5000"/>
                  </a:schemeClr>
                </a:solidFill>
              </a:rPr>
              <a:t> </a:t>
            </a:r>
            <a:r>
              <a:rPr lang="pl-PL" sz="11200" dirty="0" err="1" smtClean="0">
                <a:solidFill>
                  <a:schemeClr val="tx1">
                    <a:lumMod val="95000"/>
                    <a:lumOff val="5000"/>
                  </a:schemeClr>
                </a:solidFill>
              </a:rPr>
              <a:t>adj</a:t>
            </a:r>
            <a:r>
              <a:rPr lang="pl-PL" sz="11200" dirty="0" smtClean="0">
                <a:solidFill>
                  <a:schemeClr val="tx1">
                    <a:lumMod val="95000"/>
                    <a:lumOff val="5000"/>
                  </a:schemeClr>
                </a:solidFill>
              </a:rPr>
              <a:t>. of </a:t>
            </a:r>
            <a:r>
              <a:rPr lang="pl-PL" sz="11200" i="1" dirty="0" err="1" smtClean="0">
                <a:solidFill>
                  <a:schemeClr val="tx1">
                    <a:lumMod val="95000"/>
                    <a:lumOff val="5000"/>
                  </a:schemeClr>
                </a:solidFill>
              </a:rPr>
              <a:t>ethnos</a:t>
            </a:r>
            <a:r>
              <a:rPr lang="pl-PL" sz="11200" dirty="0" smtClean="0">
                <a:solidFill>
                  <a:schemeClr val="tx1">
                    <a:lumMod val="95000"/>
                    <a:lumOff val="5000"/>
                  </a:schemeClr>
                </a:solidFill>
              </a:rPr>
              <a:t>, </a:t>
            </a:r>
            <a:r>
              <a:rPr lang="pl-PL" sz="11200" dirty="0" err="1" smtClean="0">
                <a:solidFill>
                  <a:schemeClr val="tx1">
                    <a:lumMod val="95000"/>
                    <a:lumOff val="5000"/>
                  </a:schemeClr>
                </a:solidFill>
              </a:rPr>
              <a:t>what</a:t>
            </a:r>
            <a:r>
              <a:rPr lang="pl-PL" sz="11200" dirty="0" smtClean="0">
                <a:solidFill>
                  <a:schemeClr val="tx1">
                    <a:lumMod val="95000"/>
                    <a:lumOff val="5000"/>
                  </a:schemeClr>
                </a:solidFill>
              </a:rPr>
              <a:t> </a:t>
            </a:r>
            <a:r>
              <a:rPr lang="pl-PL" sz="11200" dirty="0" err="1" smtClean="0">
                <a:solidFill>
                  <a:schemeClr val="tx1">
                    <a:lumMod val="95000"/>
                    <a:lumOff val="5000"/>
                  </a:schemeClr>
                </a:solidFill>
              </a:rPr>
              <a:t>refers</a:t>
            </a:r>
            <a:r>
              <a:rPr lang="pl-PL" sz="11200" dirty="0" smtClean="0">
                <a:solidFill>
                  <a:schemeClr val="tx1">
                    <a:lumMod val="95000"/>
                    <a:lumOff val="5000"/>
                  </a:schemeClr>
                </a:solidFill>
              </a:rPr>
              <a:t> to a company, </a:t>
            </a:r>
            <a:r>
              <a:rPr lang="pl-PL" sz="11200" dirty="0" err="1" smtClean="0">
                <a:solidFill>
                  <a:schemeClr val="tx1">
                    <a:lumMod val="95000"/>
                    <a:lumOff val="5000"/>
                  </a:schemeClr>
                </a:solidFill>
              </a:rPr>
              <a:t>people</a:t>
            </a:r>
            <a:r>
              <a:rPr lang="pl-PL" sz="11200" dirty="0" smtClean="0">
                <a:solidFill>
                  <a:schemeClr val="tx1">
                    <a:lumMod val="95000"/>
                    <a:lumOff val="5000"/>
                  </a:schemeClr>
                </a:solidFill>
              </a:rPr>
              <a:t> </a:t>
            </a:r>
            <a:r>
              <a:rPr lang="pl-PL" sz="11200" dirty="0" err="1" smtClean="0">
                <a:solidFill>
                  <a:schemeClr val="tx1">
                    <a:lumMod val="95000"/>
                    <a:lumOff val="5000"/>
                  </a:schemeClr>
                </a:solidFill>
              </a:rPr>
              <a:t>or</a:t>
            </a:r>
            <a:r>
              <a:rPr lang="pl-PL" sz="11200" dirty="0" smtClean="0">
                <a:solidFill>
                  <a:schemeClr val="tx1">
                    <a:lumMod val="95000"/>
                    <a:lumOff val="5000"/>
                  </a:schemeClr>
                </a:solidFill>
              </a:rPr>
              <a:t> </a:t>
            </a:r>
            <a:r>
              <a:rPr lang="pl-PL" sz="11200" dirty="0" err="1" smtClean="0">
                <a:solidFill>
                  <a:schemeClr val="tx1">
                    <a:lumMod val="95000"/>
                    <a:lumOff val="5000"/>
                  </a:schemeClr>
                </a:solidFill>
              </a:rPr>
              <a:t>nation</a:t>
            </a:r>
            <a:r>
              <a:rPr lang="pl-PL" sz="11200" dirty="0" smtClean="0">
                <a:solidFill>
                  <a:schemeClr val="tx1">
                    <a:lumMod val="95000"/>
                    <a:lumOff val="5000"/>
                  </a:schemeClr>
                </a:solidFill>
              </a:rPr>
              <a:t>.</a:t>
            </a:r>
          </a:p>
          <a:p>
            <a:pPr algn="just"/>
            <a:r>
              <a:rPr lang="pl-PL" sz="11200" dirty="0" smtClean="0"/>
              <a:t>T</a:t>
            </a:r>
            <a:r>
              <a:rPr lang="en-US" sz="11200" dirty="0" smtClean="0"/>
              <a:t>he category of </a:t>
            </a:r>
            <a:r>
              <a:rPr lang="en-US" sz="11200" i="1" dirty="0" smtClean="0"/>
              <a:t>ethnicity</a:t>
            </a:r>
            <a:r>
              <a:rPr lang="en-US" sz="11200" dirty="0" smtClean="0"/>
              <a:t> was introduced into sociology and political science by David Riesman in 1953. </a:t>
            </a:r>
            <a:r>
              <a:rPr lang="en-GB" sz="11200" dirty="0" smtClean="0"/>
              <a:t>Nathan Glazer and Daniel P. Moynihan  defined </a:t>
            </a:r>
            <a:r>
              <a:rPr lang="pl-PL" sz="11200" dirty="0" err="1" smtClean="0"/>
              <a:t>it</a:t>
            </a:r>
            <a:r>
              <a:rPr lang="en-GB" sz="11200" dirty="0" smtClean="0"/>
              <a:t> as „(...) a tendency by people to insist on the significance of their distinctiveness and identity and on the rights that derive from this group character</a:t>
            </a:r>
            <a:r>
              <a:rPr lang="pl-PL" sz="11200" dirty="0" smtClean="0"/>
              <a:t>”.</a:t>
            </a:r>
            <a:r>
              <a:rPr lang="pl-PL" sz="3600" dirty="0" smtClean="0">
                <a:solidFill>
                  <a:schemeClr val="tx1">
                    <a:lumMod val="95000"/>
                    <a:lumOff val="5000"/>
                  </a:schemeClr>
                </a:solidFill>
              </a:rPr>
              <a:t/>
            </a:r>
            <a:br>
              <a:rPr lang="pl-PL" sz="3600" dirty="0" smtClean="0">
                <a:solidFill>
                  <a:schemeClr val="tx1">
                    <a:lumMod val="95000"/>
                    <a:lumOff val="5000"/>
                  </a:schemeClr>
                </a:solidFill>
              </a:rPr>
            </a:br>
            <a:r>
              <a:rPr lang="pl-PL" sz="3600" dirty="0" smtClean="0">
                <a:solidFill>
                  <a:schemeClr val="tx1">
                    <a:lumMod val="95000"/>
                    <a:lumOff val="5000"/>
                  </a:schemeClr>
                </a:solidFill>
              </a:rPr>
              <a:t/>
            </a:r>
            <a:br>
              <a:rPr lang="pl-PL" sz="3600" dirty="0" smtClean="0">
                <a:solidFill>
                  <a:schemeClr val="tx1">
                    <a:lumMod val="95000"/>
                    <a:lumOff val="5000"/>
                  </a:schemeClr>
                </a:solidFill>
              </a:rPr>
            </a:br>
            <a:endParaRPr lang="pl-PL" sz="3600" dirty="0" smtClean="0">
              <a:solidFill>
                <a:schemeClr val="tx1">
                  <a:lumMod val="95000"/>
                  <a:lumOff val="5000"/>
                </a:schemeClr>
              </a:solidFill>
            </a:endParaRPr>
          </a:p>
          <a:p>
            <a:endParaRPr lang="pl-PL" sz="3600" dirty="0" smtClean="0">
              <a:solidFill>
                <a:schemeClr val="tx1">
                  <a:lumMod val="95000"/>
                  <a:lumOff val="5000"/>
                </a:schemeClr>
              </a:solidFill>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b="1" dirty="0" err="1" smtClean="0">
                <a:solidFill>
                  <a:schemeClr val="tx1"/>
                </a:solidFill>
              </a:rPr>
              <a:t>Ethnicity</a:t>
            </a:r>
            <a:r>
              <a:rPr lang="pl-PL" sz="4000" b="1" dirty="0" smtClean="0">
                <a:solidFill>
                  <a:schemeClr val="tx1"/>
                </a:solidFill>
              </a:rPr>
              <a:t>  and </a:t>
            </a:r>
            <a:r>
              <a:rPr lang="pl-PL" sz="4000" b="1" dirty="0" err="1" smtClean="0">
                <a:solidFill>
                  <a:schemeClr val="tx1"/>
                </a:solidFill>
              </a:rPr>
              <a:t>Politics</a:t>
            </a:r>
            <a:endParaRPr lang="pl-PL" sz="4000" b="1" dirty="0">
              <a:solidFill>
                <a:schemeClr val="tx1"/>
              </a:solidFill>
            </a:endParaRPr>
          </a:p>
        </p:txBody>
      </p:sp>
      <p:sp>
        <p:nvSpPr>
          <p:cNvPr id="3" name="Symbol zastępczy zawartości 2"/>
          <p:cNvSpPr>
            <a:spLocks noGrp="1"/>
          </p:cNvSpPr>
          <p:nvPr>
            <p:ph idx="1"/>
          </p:nvPr>
        </p:nvSpPr>
        <p:spPr/>
        <p:txBody>
          <a:bodyPr>
            <a:normAutofit/>
          </a:bodyPr>
          <a:lstStyle/>
          <a:p>
            <a:pPr>
              <a:buNone/>
            </a:pPr>
            <a:r>
              <a:rPr lang="pl-PL" sz="2400" dirty="0" smtClean="0"/>
              <a:t>     </a:t>
            </a:r>
            <a:r>
              <a:rPr lang="pl-PL" sz="2800" u="sng" dirty="0" err="1" smtClean="0"/>
              <a:t>Ethnic</a:t>
            </a:r>
            <a:r>
              <a:rPr lang="pl-PL" sz="2800" u="sng" dirty="0" smtClean="0"/>
              <a:t> </a:t>
            </a:r>
            <a:r>
              <a:rPr lang="pl-PL" sz="2800" u="sng" dirty="0" err="1" smtClean="0"/>
              <a:t>aspects</a:t>
            </a:r>
            <a:r>
              <a:rPr lang="pl-PL" sz="2800" u="sng" dirty="0" smtClean="0"/>
              <a:t> </a:t>
            </a:r>
            <a:r>
              <a:rPr lang="pl-PL" sz="2800" u="sng" dirty="0" err="1" smtClean="0"/>
              <a:t>in</a:t>
            </a:r>
            <a:r>
              <a:rPr lang="pl-PL" sz="2800" u="sng" dirty="0" smtClean="0"/>
              <a:t> </a:t>
            </a:r>
            <a:r>
              <a:rPr lang="pl-PL" sz="2800" u="sng" dirty="0" err="1" smtClean="0"/>
              <a:t>other</a:t>
            </a:r>
            <a:r>
              <a:rPr lang="pl-PL" sz="2800" u="sng" dirty="0" smtClean="0"/>
              <a:t> </a:t>
            </a:r>
            <a:r>
              <a:rPr lang="pl-PL" sz="2800" u="sng" dirty="0" err="1" smtClean="0"/>
              <a:t>current</a:t>
            </a:r>
            <a:r>
              <a:rPr lang="pl-PL" sz="2800" u="sng" dirty="0" smtClean="0"/>
              <a:t> </a:t>
            </a:r>
            <a:r>
              <a:rPr lang="pl-PL" sz="2800" u="sng" dirty="0" err="1" smtClean="0"/>
              <a:t>Polish</a:t>
            </a:r>
            <a:r>
              <a:rPr lang="pl-PL" sz="2800" u="sng" dirty="0" smtClean="0"/>
              <a:t> </a:t>
            </a:r>
            <a:r>
              <a:rPr lang="pl-PL" sz="2800" u="sng" dirty="0" err="1" smtClean="0"/>
              <a:t>parties</a:t>
            </a:r>
            <a:r>
              <a:rPr lang="pl-PL" sz="2800" u="sng" dirty="0" smtClean="0"/>
              <a:t>:</a:t>
            </a:r>
          </a:p>
          <a:p>
            <a:pPr algn="just"/>
            <a:r>
              <a:rPr lang="pl-PL" sz="2400" i="1" dirty="0" smtClean="0"/>
              <a:t>National </a:t>
            </a:r>
            <a:r>
              <a:rPr lang="pl-PL" sz="2400" i="1" dirty="0" err="1" smtClean="0"/>
              <a:t>Movement</a:t>
            </a:r>
            <a:r>
              <a:rPr lang="pl-PL" sz="2400" i="1" dirty="0" smtClean="0"/>
              <a:t> </a:t>
            </a:r>
            <a:r>
              <a:rPr lang="pl-PL" sz="2400" dirty="0" smtClean="0"/>
              <a:t>(</a:t>
            </a:r>
            <a:r>
              <a:rPr lang="pl-PL" sz="2400" i="1" dirty="0" smtClean="0"/>
              <a:t>Ruch Narodowy, RN</a:t>
            </a:r>
            <a:r>
              <a:rPr lang="pl-PL" sz="2400" dirty="0" smtClean="0"/>
              <a:t>)</a:t>
            </a:r>
            <a:r>
              <a:rPr lang="pl-PL" sz="2400" i="1" dirty="0" smtClean="0"/>
              <a:t> </a:t>
            </a:r>
            <a:r>
              <a:rPr lang="pl-PL" sz="2400" dirty="0" smtClean="0"/>
              <a:t>et al., </a:t>
            </a:r>
            <a:r>
              <a:rPr lang="pl-PL" sz="2400" dirty="0" err="1" smtClean="0"/>
              <a:t>est</a:t>
            </a:r>
            <a:r>
              <a:rPr lang="pl-PL" sz="2400" dirty="0" smtClean="0"/>
              <a:t>. </a:t>
            </a:r>
            <a:r>
              <a:rPr lang="pl-PL" sz="2400" dirty="0" err="1" smtClean="0"/>
              <a:t>in</a:t>
            </a:r>
            <a:r>
              <a:rPr lang="pl-PL" sz="2400" dirty="0" smtClean="0"/>
              <a:t> 2012 as a </a:t>
            </a:r>
            <a:r>
              <a:rPr lang="pl-PL" sz="2400" dirty="0" err="1" smtClean="0"/>
              <a:t>common</a:t>
            </a:r>
            <a:r>
              <a:rPr lang="pl-PL" sz="2400" dirty="0" smtClean="0"/>
              <a:t> </a:t>
            </a:r>
            <a:r>
              <a:rPr lang="pl-PL" sz="2400" dirty="0" err="1" smtClean="0"/>
              <a:t>initiative</a:t>
            </a:r>
            <a:r>
              <a:rPr lang="pl-PL" sz="2400" dirty="0" smtClean="0"/>
              <a:t> of </a:t>
            </a:r>
            <a:r>
              <a:rPr lang="pl-PL" sz="2400" dirty="0" err="1" smtClean="0"/>
              <a:t>radical</a:t>
            </a:r>
            <a:r>
              <a:rPr lang="pl-PL" sz="2400" dirty="0" smtClean="0"/>
              <a:t> </a:t>
            </a:r>
            <a:r>
              <a:rPr lang="pl-PL" sz="2400" dirty="0" err="1" smtClean="0"/>
              <a:t>nationalism</a:t>
            </a:r>
            <a:r>
              <a:rPr lang="pl-PL" sz="2400" dirty="0" smtClean="0"/>
              <a:t> </a:t>
            </a:r>
            <a:r>
              <a:rPr lang="pl-PL" sz="2400" dirty="0" err="1" smtClean="0"/>
              <a:t>camp</a:t>
            </a:r>
            <a:r>
              <a:rPr lang="pl-PL" sz="2400" dirty="0" smtClean="0"/>
              <a:t>, </a:t>
            </a:r>
            <a:r>
              <a:rPr lang="pl-PL" sz="2400" dirty="0" err="1" smtClean="0"/>
              <a:t>close</a:t>
            </a:r>
            <a:r>
              <a:rPr lang="pl-PL" sz="2400" dirty="0" smtClean="0"/>
              <a:t> to </a:t>
            </a:r>
            <a:r>
              <a:rPr lang="pl-PL" sz="2400" dirty="0" err="1" smtClean="0"/>
              <a:t>the</a:t>
            </a:r>
            <a:r>
              <a:rPr lang="pl-PL" sz="2400" dirty="0" smtClean="0"/>
              <a:t> </a:t>
            </a:r>
            <a:r>
              <a:rPr lang="pl-PL" sz="2400" dirty="0" err="1" smtClean="0"/>
              <a:t>pre-war</a:t>
            </a:r>
            <a:r>
              <a:rPr lang="pl-PL" sz="2400" dirty="0" smtClean="0"/>
              <a:t> ONR – </a:t>
            </a:r>
            <a:r>
              <a:rPr lang="pl-PL" sz="2400" dirty="0" err="1" smtClean="0"/>
              <a:t>anti-German</a:t>
            </a:r>
            <a:r>
              <a:rPr lang="pl-PL" sz="2400" dirty="0" smtClean="0"/>
              <a:t>, </a:t>
            </a:r>
            <a:r>
              <a:rPr lang="pl-PL" sz="2400" dirty="0" err="1" smtClean="0"/>
              <a:t>panslavic</a:t>
            </a:r>
            <a:r>
              <a:rPr lang="pl-PL" sz="2400" dirty="0" smtClean="0"/>
              <a:t> (but </a:t>
            </a:r>
            <a:r>
              <a:rPr lang="pl-PL" sz="2400" dirty="0" err="1" smtClean="0"/>
              <a:t>anti-Russian</a:t>
            </a:r>
            <a:r>
              <a:rPr lang="pl-PL" sz="2400" dirty="0" smtClean="0"/>
              <a:t> imperial stance) &amp; </a:t>
            </a:r>
            <a:r>
              <a:rPr lang="pl-PL" sz="2400" dirty="0" err="1" smtClean="0"/>
              <a:t>anti-EU</a:t>
            </a:r>
            <a:r>
              <a:rPr lang="pl-PL" sz="2400" dirty="0" smtClean="0"/>
              <a:t>.</a:t>
            </a:r>
          </a:p>
          <a:p>
            <a:pPr algn="just"/>
            <a:r>
              <a:rPr lang="pl-PL" sz="2400" i="1" dirty="0" err="1" smtClean="0"/>
              <a:t>Movement</a:t>
            </a:r>
            <a:r>
              <a:rPr lang="pl-PL" sz="2400" i="1" dirty="0" smtClean="0"/>
              <a:t> for </a:t>
            </a:r>
            <a:r>
              <a:rPr lang="pl-PL" sz="2400" i="1" dirty="0" err="1" smtClean="0"/>
              <a:t>the</a:t>
            </a:r>
            <a:r>
              <a:rPr lang="pl-PL" sz="2400" i="1" dirty="0" smtClean="0"/>
              <a:t> </a:t>
            </a:r>
            <a:r>
              <a:rPr lang="pl-PL" sz="2400" i="1" dirty="0" err="1" smtClean="0"/>
              <a:t>Autonomy</a:t>
            </a:r>
            <a:r>
              <a:rPr lang="pl-PL" sz="2400" i="1" dirty="0" smtClean="0"/>
              <a:t> of Silesia </a:t>
            </a:r>
            <a:r>
              <a:rPr lang="pl-PL" sz="2400" dirty="0" smtClean="0"/>
              <a:t>(</a:t>
            </a:r>
            <a:r>
              <a:rPr lang="pl-PL" sz="2400" i="1" dirty="0" smtClean="0"/>
              <a:t>Ruch Autonomii Śląska, RAŚ</a:t>
            </a:r>
            <a:r>
              <a:rPr lang="pl-PL" sz="2400" dirty="0" smtClean="0"/>
              <a:t>), </a:t>
            </a:r>
            <a:r>
              <a:rPr lang="pl-PL" sz="2400" dirty="0" err="1" smtClean="0"/>
              <a:t>est</a:t>
            </a:r>
            <a:r>
              <a:rPr lang="pl-PL" sz="2400" dirty="0" smtClean="0"/>
              <a:t>. </a:t>
            </a:r>
            <a:r>
              <a:rPr lang="pl-PL" sz="2400" dirty="0" err="1" smtClean="0"/>
              <a:t>in</a:t>
            </a:r>
            <a:r>
              <a:rPr lang="pl-PL" sz="2400" dirty="0" smtClean="0"/>
              <a:t> 1990 - </a:t>
            </a:r>
            <a:r>
              <a:rPr lang="pl-PL" sz="2400" dirty="0" err="1" smtClean="0"/>
              <a:t>ethnoregionalistic</a:t>
            </a:r>
            <a:r>
              <a:rPr lang="pl-PL" sz="2400" dirty="0" smtClean="0"/>
              <a:t>, </a:t>
            </a:r>
            <a:r>
              <a:rPr lang="pl-PL" sz="2400" dirty="0" err="1" smtClean="0"/>
              <a:t>anti-centralisation</a:t>
            </a:r>
            <a:r>
              <a:rPr lang="pl-PL" sz="2400" dirty="0" smtClean="0"/>
              <a:t> </a:t>
            </a:r>
            <a:r>
              <a:rPr lang="pl-PL" sz="2400" dirty="0" err="1" smtClean="0"/>
              <a:t>orientation</a:t>
            </a:r>
            <a:r>
              <a:rPr lang="pl-PL" sz="2400" dirty="0" smtClean="0"/>
              <a:t> &amp; for </a:t>
            </a:r>
            <a:r>
              <a:rPr lang="pl-PL" sz="2400" dirty="0" err="1" smtClean="0"/>
              <a:t>regional</a:t>
            </a:r>
            <a:r>
              <a:rPr lang="pl-PL" sz="2400" dirty="0" smtClean="0"/>
              <a:t> </a:t>
            </a:r>
            <a:r>
              <a:rPr lang="pl-PL" sz="2400" dirty="0" err="1" smtClean="0"/>
              <a:t>autonomy</a:t>
            </a:r>
            <a:r>
              <a:rPr lang="pl-PL" sz="2400" dirty="0" smtClean="0"/>
              <a:t>.</a:t>
            </a:r>
          </a:p>
          <a:p>
            <a:endParaRPr lang="pl-PL" sz="2400" dirty="0" smtClean="0"/>
          </a:p>
          <a:p>
            <a:endParaRPr lang="pl-PL" sz="2400" dirty="0" smtClean="0"/>
          </a:p>
          <a:p>
            <a:endParaRPr lang="pl-PL" sz="2400" dirty="0" smtClean="0"/>
          </a:p>
          <a:p>
            <a:endParaRPr lang="pl-PL" sz="2400"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b="1" dirty="0" err="1" smtClean="0">
                <a:solidFill>
                  <a:schemeClr val="tx1"/>
                </a:solidFill>
              </a:rPr>
              <a:t>Ethnicity</a:t>
            </a:r>
            <a:r>
              <a:rPr lang="pl-PL" sz="4000" b="1" dirty="0" smtClean="0">
                <a:solidFill>
                  <a:schemeClr val="tx1"/>
                </a:solidFill>
              </a:rPr>
              <a:t>  and </a:t>
            </a:r>
            <a:r>
              <a:rPr lang="pl-PL" sz="4000" b="1" dirty="0" err="1" smtClean="0">
                <a:solidFill>
                  <a:schemeClr val="tx1"/>
                </a:solidFill>
              </a:rPr>
              <a:t>Politics</a:t>
            </a:r>
            <a:endParaRPr lang="pl-PL" sz="4000" b="1" dirty="0">
              <a:solidFill>
                <a:schemeClr val="tx1"/>
              </a:solidFill>
            </a:endParaRPr>
          </a:p>
        </p:txBody>
      </p:sp>
      <p:sp>
        <p:nvSpPr>
          <p:cNvPr id="3" name="Symbol zastępczy zawartości 2"/>
          <p:cNvSpPr>
            <a:spLocks noGrp="1"/>
          </p:cNvSpPr>
          <p:nvPr>
            <p:ph idx="1"/>
          </p:nvPr>
        </p:nvSpPr>
        <p:spPr>
          <a:xfrm>
            <a:off x="457200" y="1981200"/>
            <a:ext cx="8229600" cy="4328120"/>
          </a:xfrm>
        </p:spPr>
        <p:txBody>
          <a:bodyPr>
            <a:noAutofit/>
          </a:bodyPr>
          <a:lstStyle/>
          <a:p>
            <a:pPr>
              <a:buNone/>
            </a:pPr>
            <a:r>
              <a:rPr lang="pl-PL" sz="2400" b="1" dirty="0" smtClean="0"/>
              <a:t>     Czech Republic</a:t>
            </a:r>
          </a:p>
          <a:p>
            <a:pPr algn="just">
              <a:buNone/>
            </a:pPr>
            <a:r>
              <a:rPr lang="pl-PL" sz="2400" dirty="0" smtClean="0"/>
              <a:t>    </a:t>
            </a:r>
            <a:r>
              <a:rPr lang="pl-PL" sz="2800" u="sng" dirty="0" err="1" smtClean="0"/>
              <a:t>Two</a:t>
            </a:r>
            <a:r>
              <a:rPr lang="pl-PL" sz="2800" u="sng" dirty="0" smtClean="0"/>
              <a:t> </a:t>
            </a:r>
            <a:r>
              <a:rPr lang="pl-PL" sz="2800" u="sng" dirty="0" err="1" smtClean="0"/>
              <a:t>leading</a:t>
            </a:r>
            <a:r>
              <a:rPr lang="pl-PL" sz="2800" u="sng" dirty="0" smtClean="0"/>
              <a:t> </a:t>
            </a:r>
            <a:r>
              <a:rPr lang="pl-PL" sz="2800" u="sng" dirty="0" err="1" smtClean="0"/>
              <a:t>political</a:t>
            </a:r>
            <a:r>
              <a:rPr lang="pl-PL" sz="2800" u="sng" dirty="0" smtClean="0"/>
              <a:t> </a:t>
            </a:r>
            <a:r>
              <a:rPr lang="pl-PL" sz="2800" u="sng" dirty="0" err="1" smtClean="0"/>
              <a:t>competitors</a:t>
            </a:r>
            <a:r>
              <a:rPr lang="pl-PL" sz="2800" u="sng" dirty="0" smtClean="0"/>
              <a:t> &amp; </a:t>
            </a:r>
            <a:r>
              <a:rPr lang="pl-PL" sz="2800" u="sng" dirty="0" err="1" smtClean="0"/>
              <a:t>concepts</a:t>
            </a:r>
            <a:r>
              <a:rPr lang="pl-PL" sz="2800" u="sng" dirty="0" smtClean="0"/>
              <a:t> in </a:t>
            </a:r>
            <a:r>
              <a:rPr lang="pl-PL" sz="2800" u="sng" dirty="0" err="1" smtClean="0"/>
              <a:t>newest</a:t>
            </a:r>
            <a:r>
              <a:rPr lang="pl-PL" sz="2800" u="sng" dirty="0" smtClean="0"/>
              <a:t>  </a:t>
            </a:r>
            <a:r>
              <a:rPr lang="pl-PL" sz="2800" u="sng" dirty="0" err="1" smtClean="0"/>
              <a:t>history</a:t>
            </a:r>
            <a:r>
              <a:rPr lang="pl-PL" sz="2800" u="sng" dirty="0" smtClean="0"/>
              <a:t> :</a:t>
            </a:r>
            <a:r>
              <a:rPr lang="pl-PL" sz="2400" dirty="0" smtClean="0"/>
              <a:t> </a:t>
            </a:r>
          </a:p>
          <a:p>
            <a:pPr algn="just"/>
            <a:r>
              <a:rPr lang="pl-PL" sz="2400" dirty="0" err="1" smtClean="0"/>
              <a:t>Tomáš</a:t>
            </a:r>
            <a:r>
              <a:rPr lang="pl-PL" sz="2400" dirty="0" smtClean="0"/>
              <a:t> </a:t>
            </a:r>
            <a:r>
              <a:rPr lang="pl-PL" sz="2400" dirty="0" err="1" smtClean="0"/>
              <a:t>Garrigue</a:t>
            </a:r>
            <a:r>
              <a:rPr lang="pl-PL" sz="2400" dirty="0" smtClean="0"/>
              <a:t> Masaryk -  </a:t>
            </a:r>
            <a:r>
              <a:rPr lang="pl-PL" sz="2400" dirty="0" err="1" smtClean="0"/>
              <a:t>political</a:t>
            </a:r>
            <a:r>
              <a:rPr lang="pl-PL" sz="2400" dirty="0" smtClean="0"/>
              <a:t> </a:t>
            </a:r>
            <a:r>
              <a:rPr lang="pl-PL" sz="2400" dirty="0" err="1" smtClean="0"/>
              <a:t>rationalist</a:t>
            </a:r>
            <a:r>
              <a:rPr lang="pl-PL" sz="2400" dirty="0" smtClean="0"/>
              <a:t>, leader of </a:t>
            </a:r>
            <a:r>
              <a:rPr lang="pl-PL" sz="2400" i="1" dirty="0" smtClean="0"/>
              <a:t>Progressive Party </a:t>
            </a:r>
            <a:r>
              <a:rPr lang="pl-PL" sz="2400" dirty="0" smtClean="0"/>
              <a:t>(</a:t>
            </a:r>
            <a:r>
              <a:rPr lang="pl-PL" sz="2400" i="1" dirty="0" err="1" smtClean="0"/>
              <a:t>Česká</a:t>
            </a:r>
            <a:r>
              <a:rPr lang="pl-PL" sz="2400" i="1" dirty="0" smtClean="0"/>
              <a:t> </a:t>
            </a:r>
            <a:r>
              <a:rPr lang="pl-PL" sz="2400" i="1" dirty="0" err="1" smtClean="0"/>
              <a:t>Strana</a:t>
            </a:r>
            <a:r>
              <a:rPr lang="pl-PL" sz="2400" i="1" dirty="0" smtClean="0"/>
              <a:t> </a:t>
            </a:r>
            <a:r>
              <a:rPr lang="pl-PL" sz="2400" i="1" dirty="0" err="1" smtClean="0"/>
              <a:t>Pokroková</a:t>
            </a:r>
            <a:r>
              <a:rPr lang="pl-PL" sz="2400" dirty="0" smtClean="0"/>
              <a:t>), 1900-1918</a:t>
            </a:r>
            <a:r>
              <a:rPr lang="pl-PL" sz="2400" i="1" dirty="0" smtClean="0"/>
              <a:t> </a:t>
            </a:r>
            <a:r>
              <a:rPr lang="pl-PL" sz="2400" dirty="0" smtClean="0"/>
              <a:t>&amp; </a:t>
            </a:r>
            <a:r>
              <a:rPr lang="pl-PL" sz="2400" dirty="0" err="1" smtClean="0"/>
              <a:t>president</a:t>
            </a:r>
            <a:r>
              <a:rPr lang="pl-PL" sz="2400" dirty="0" smtClean="0"/>
              <a:t> od </a:t>
            </a:r>
            <a:r>
              <a:rPr lang="pl-PL" sz="2400" dirty="0" err="1" smtClean="0"/>
              <a:t>Czechoslovakia</a:t>
            </a:r>
            <a:r>
              <a:rPr lang="pl-PL" sz="2400" dirty="0" smtClean="0"/>
              <a:t> </a:t>
            </a:r>
            <a:r>
              <a:rPr lang="pl-PL" sz="2400" dirty="0" err="1" smtClean="0"/>
              <a:t>in</a:t>
            </a:r>
            <a:r>
              <a:rPr lang="pl-PL" sz="2400" dirty="0" smtClean="0"/>
              <a:t> 1918-1935 - </a:t>
            </a:r>
            <a:r>
              <a:rPr lang="pl-PL" sz="2400" dirty="0" err="1" smtClean="0"/>
              <a:t>attitude</a:t>
            </a:r>
            <a:r>
              <a:rPr lang="pl-PL" sz="2400" dirty="0" smtClean="0"/>
              <a:t> of </a:t>
            </a:r>
            <a:r>
              <a:rPr lang="pl-PL" sz="2400" dirty="0" err="1" smtClean="0"/>
              <a:t>enmity</a:t>
            </a:r>
            <a:r>
              <a:rPr lang="pl-PL" sz="2400" dirty="0" smtClean="0"/>
              <a:t> </a:t>
            </a:r>
            <a:r>
              <a:rPr lang="pl-PL" sz="2400" dirty="0" err="1" smtClean="0"/>
              <a:t>towards</a:t>
            </a:r>
            <a:r>
              <a:rPr lang="pl-PL" sz="2400" dirty="0" smtClean="0"/>
              <a:t> </a:t>
            </a:r>
            <a:r>
              <a:rPr lang="pl-PL" sz="2400" dirty="0" err="1" smtClean="0"/>
              <a:t>Hungarians</a:t>
            </a:r>
            <a:r>
              <a:rPr lang="pl-PL" sz="2400" dirty="0" smtClean="0"/>
              <a:t> &amp; </a:t>
            </a:r>
            <a:r>
              <a:rPr lang="pl-PL" sz="2400" dirty="0" err="1" smtClean="0"/>
              <a:t>Poles</a:t>
            </a:r>
            <a:r>
              <a:rPr lang="pl-PL" sz="2400" dirty="0" smtClean="0"/>
              <a:t>, </a:t>
            </a:r>
            <a:r>
              <a:rPr lang="pl-PL" sz="2400" dirty="0" err="1" smtClean="0"/>
              <a:t>conciliatory</a:t>
            </a:r>
            <a:r>
              <a:rPr lang="pl-PL" sz="2400" dirty="0" smtClean="0"/>
              <a:t> </a:t>
            </a:r>
            <a:r>
              <a:rPr lang="pl-PL" sz="2400" dirty="0" err="1" smtClean="0"/>
              <a:t>towards</a:t>
            </a:r>
            <a:r>
              <a:rPr lang="pl-PL" sz="2400" dirty="0" smtClean="0"/>
              <a:t> </a:t>
            </a:r>
            <a:r>
              <a:rPr lang="pl-PL" sz="2400" dirty="0" err="1" smtClean="0"/>
              <a:t>Germans</a:t>
            </a:r>
            <a:r>
              <a:rPr lang="pl-PL" sz="2400" dirty="0" smtClean="0"/>
              <a:t>.</a:t>
            </a:r>
          </a:p>
          <a:p>
            <a:pPr algn="just"/>
            <a:r>
              <a:rPr lang="pl-PL" sz="2400" dirty="0" smtClean="0"/>
              <a:t>Karel </a:t>
            </a:r>
            <a:r>
              <a:rPr lang="pl-PL" sz="2400" dirty="0" err="1" smtClean="0"/>
              <a:t>Kramař</a:t>
            </a:r>
            <a:r>
              <a:rPr lang="pl-PL" sz="2400" dirty="0" smtClean="0"/>
              <a:t> – </a:t>
            </a:r>
            <a:r>
              <a:rPr lang="pl-PL" sz="2400" dirty="0" err="1" smtClean="0"/>
              <a:t>panslavist</a:t>
            </a:r>
            <a:r>
              <a:rPr lang="pl-PL" sz="2400" dirty="0" smtClean="0"/>
              <a:t>, leader of </a:t>
            </a:r>
            <a:r>
              <a:rPr lang="pl-PL" sz="2400" i="1" dirty="0" err="1" smtClean="0"/>
              <a:t>Czechoslovak</a:t>
            </a:r>
            <a:r>
              <a:rPr lang="pl-PL" sz="2400" i="1" dirty="0" smtClean="0"/>
              <a:t> National </a:t>
            </a:r>
            <a:r>
              <a:rPr lang="pl-PL" sz="2400" i="1" dirty="0" err="1" smtClean="0"/>
              <a:t>Democracy</a:t>
            </a:r>
            <a:r>
              <a:rPr lang="pl-PL" sz="2400" i="1" dirty="0" smtClean="0"/>
              <a:t> </a:t>
            </a:r>
            <a:r>
              <a:rPr lang="pl-PL" sz="2400" dirty="0" smtClean="0"/>
              <a:t>(</a:t>
            </a:r>
            <a:r>
              <a:rPr lang="pl-PL" sz="2400" i="1" dirty="0" err="1" smtClean="0"/>
              <a:t>Československá</a:t>
            </a:r>
            <a:r>
              <a:rPr lang="pl-PL" sz="2400" i="1" dirty="0" smtClean="0"/>
              <a:t> </a:t>
            </a:r>
            <a:r>
              <a:rPr lang="pl-PL" sz="2400" i="1" dirty="0" err="1" smtClean="0"/>
              <a:t>národní</a:t>
            </a:r>
            <a:r>
              <a:rPr lang="pl-PL" sz="2400" i="1" dirty="0" smtClean="0"/>
              <a:t> demokracie</a:t>
            </a:r>
            <a:r>
              <a:rPr lang="pl-PL" sz="2400" dirty="0" smtClean="0"/>
              <a:t>), 1919 -1938 – pro-state </a:t>
            </a:r>
            <a:r>
              <a:rPr lang="pl-PL" sz="2400" dirty="0" err="1" smtClean="0"/>
              <a:t>right-wing</a:t>
            </a:r>
            <a:r>
              <a:rPr lang="pl-PL" sz="2400" dirty="0" smtClean="0"/>
              <a:t> party.</a:t>
            </a:r>
            <a:endParaRPr lang="pl-PL" sz="2400" i="1"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b="1" dirty="0" err="1" smtClean="0">
                <a:solidFill>
                  <a:schemeClr val="tx1"/>
                </a:solidFill>
              </a:rPr>
              <a:t>Ethnicity</a:t>
            </a:r>
            <a:r>
              <a:rPr lang="pl-PL" sz="4000" b="1" dirty="0" smtClean="0">
                <a:solidFill>
                  <a:schemeClr val="tx1"/>
                </a:solidFill>
              </a:rPr>
              <a:t>  and </a:t>
            </a:r>
            <a:r>
              <a:rPr lang="pl-PL" sz="4000" b="1" dirty="0" err="1" smtClean="0">
                <a:solidFill>
                  <a:schemeClr val="tx1"/>
                </a:solidFill>
              </a:rPr>
              <a:t>Politics</a:t>
            </a:r>
            <a:endParaRPr lang="pl-PL" sz="4000" b="1" dirty="0">
              <a:solidFill>
                <a:schemeClr val="tx1"/>
              </a:solidFill>
            </a:endParaRPr>
          </a:p>
        </p:txBody>
      </p:sp>
      <p:sp>
        <p:nvSpPr>
          <p:cNvPr id="3" name="Symbol zastępczy zawartości 2"/>
          <p:cNvSpPr>
            <a:spLocks noGrp="1"/>
          </p:cNvSpPr>
          <p:nvPr>
            <p:ph idx="1"/>
          </p:nvPr>
        </p:nvSpPr>
        <p:spPr/>
        <p:txBody>
          <a:bodyPr>
            <a:normAutofit/>
          </a:bodyPr>
          <a:lstStyle/>
          <a:p>
            <a:pPr algn="just">
              <a:buNone/>
            </a:pPr>
            <a:r>
              <a:rPr lang="pl-PL" sz="2400" dirty="0" smtClean="0"/>
              <a:t>    </a:t>
            </a:r>
            <a:r>
              <a:rPr lang="pl-PL" sz="2800" u="sng" dirty="0" err="1" smtClean="0"/>
              <a:t>The</a:t>
            </a:r>
            <a:r>
              <a:rPr lang="pl-PL" sz="2800" u="sng" dirty="0" smtClean="0"/>
              <a:t> </a:t>
            </a:r>
            <a:r>
              <a:rPr lang="pl-PL" sz="2800" u="sng" dirty="0" err="1" smtClean="0"/>
              <a:t>ethnic</a:t>
            </a:r>
            <a:r>
              <a:rPr lang="pl-PL" sz="2800" u="sng" dirty="0" smtClean="0"/>
              <a:t> </a:t>
            </a:r>
            <a:r>
              <a:rPr lang="pl-PL" sz="2800" u="sng" dirty="0" err="1" smtClean="0"/>
              <a:t>aspects</a:t>
            </a:r>
            <a:r>
              <a:rPr lang="pl-PL" sz="2800" u="sng" dirty="0" smtClean="0"/>
              <a:t> </a:t>
            </a:r>
            <a:r>
              <a:rPr lang="pl-PL" sz="2800" u="sng" dirty="0" err="1" smtClean="0"/>
              <a:t>in</a:t>
            </a:r>
            <a:r>
              <a:rPr lang="pl-PL" sz="2800" u="sng" dirty="0" smtClean="0"/>
              <a:t> minor Czech </a:t>
            </a:r>
            <a:r>
              <a:rPr lang="pl-PL" sz="2800" u="sng" dirty="0" err="1" smtClean="0"/>
              <a:t>parties</a:t>
            </a:r>
            <a:r>
              <a:rPr lang="pl-PL" sz="2800" u="sng" dirty="0" smtClean="0"/>
              <a:t> </a:t>
            </a:r>
            <a:r>
              <a:rPr lang="pl-PL" sz="2800" u="sng" dirty="0" err="1" smtClean="0"/>
              <a:t>today</a:t>
            </a:r>
            <a:r>
              <a:rPr lang="pl-PL" sz="2800" u="sng" dirty="0" smtClean="0"/>
              <a:t>:</a:t>
            </a:r>
          </a:p>
          <a:p>
            <a:pPr algn="just"/>
            <a:r>
              <a:rPr lang="pl-PL" sz="2400" dirty="0" smtClean="0"/>
              <a:t>In </a:t>
            </a:r>
            <a:r>
              <a:rPr lang="pl-PL" sz="2400" dirty="0" err="1" smtClean="0"/>
              <a:t>the</a:t>
            </a:r>
            <a:r>
              <a:rPr lang="pl-PL" sz="2400" dirty="0" smtClean="0"/>
              <a:t> </a:t>
            </a:r>
            <a:r>
              <a:rPr lang="pl-PL" sz="2400" dirty="0" err="1" smtClean="0"/>
              <a:t>years</a:t>
            </a:r>
            <a:r>
              <a:rPr lang="pl-PL" sz="2400" dirty="0" smtClean="0"/>
              <a:t> </a:t>
            </a:r>
            <a:r>
              <a:rPr lang="pl-PL" sz="2400" dirty="0" err="1" smtClean="0"/>
              <a:t>after</a:t>
            </a:r>
            <a:r>
              <a:rPr lang="pl-PL" sz="2400" dirty="0" smtClean="0"/>
              <a:t> 1989 </a:t>
            </a:r>
            <a:r>
              <a:rPr lang="pl-PL" sz="2400" dirty="0" err="1" smtClean="0"/>
              <a:t>the</a:t>
            </a:r>
            <a:r>
              <a:rPr lang="pl-PL" sz="2400" dirty="0" smtClean="0"/>
              <a:t> </a:t>
            </a:r>
            <a:r>
              <a:rPr lang="pl-PL" sz="2400" dirty="0" err="1" smtClean="0"/>
              <a:t>hatred</a:t>
            </a:r>
            <a:r>
              <a:rPr lang="pl-PL" sz="2400" dirty="0" smtClean="0"/>
              <a:t> </a:t>
            </a:r>
            <a:r>
              <a:rPr lang="pl-PL" sz="2400" dirty="0" err="1" smtClean="0"/>
              <a:t>towards</a:t>
            </a:r>
            <a:r>
              <a:rPr lang="pl-PL" sz="2400" dirty="0" smtClean="0"/>
              <a:t> Roma (and </a:t>
            </a:r>
            <a:r>
              <a:rPr lang="pl-PL" sz="2400" dirty="0" err="1" smtClean="0"/>
              <a:t>some</a:t>
            </a:r>
            <a:r>
              <a:rPr lang="pl-PL" sz="2400" dirty="0" smtClean="0"/>
              <a:t> </a:t>
            </a:r>
            <a:r>
              <a:rPr lang="pl-PL" sz="2400" dirty="0" err="1" smtClean="0"/>
              <a:t>other</a:t>
            </a:r>
            <a:r>
              <a:rPr lang="pl-PL" sz="2400" dirty="0" smtClean="0"/>
              <a:t> </a:t>
            </a:r>
            <a:r>
              <a:rPr lang="pl-PL" sz="2400" dirty="0" err="1" smtClean="0"/>
              <a:t>minorities</a:t>
            </a:r>
            <a:r>
              <a:rPr lang="pl-PL" sz="2400" dirty="0" smtClean="0"/>
              <a:t>, eg. </a:t>
            </a:r>
            <a:r>
              <a:rPr lang="pl-PL" sz="2400" dirty="0" err="1" smtClean="0"/>
              <a:t>Poles</a:t>
            </a:r>
            <a:r>
              <a:rPr lang="pl-PL" sz="2400" dirty="0" smtClean="0"/>
              <a:t>) </a:t>
            </a:r>
            <a:r>
              <a:rPr lang="pl-PL" sz="2400" dirty="0" err="1" smtClean="0"/>
              <a:t>remains</a:t>
            </a:r>
            <a:r>
              <a:rPr lang="pl-PL" sz="2400" dirty="0" smtClean="0"/>
              <a:t> </a:t>
            </a:r>
            <a:r>
              <a:rPr lang="pl-PL" sz="2400" dirty="0" err="1" smtClean="0"/>
              <a:t>in</a:t>
            </a:r>
            <a:r>
              <a:rPr lang="pl-PL" sz="2400" dirty="0" smtClean="0"/>
              <a:t> </a:t>
            </a:r>
            <a:r>
              <a:rPr lang="pl-PL" sz="2400" dirty="0" err="1" smtClean="0"/>
              <a:t>use</a:t>
            </a:r>
            <a:r>
              <a:rPr lang="pl-PL" sz="2400" dirty="0" smtClean="0"/>
              <a:t> </a:t>
            </a:r>
            <a:r>
              <a:rPr lang="pl-PL" sz="2400" dirty="0" err="1" smtClean="0"/>
              <a:t>especially</a:t>
            </a:r>
            <a:r>
              <a:rPr lang="pl-PL" sz="2400" dirty="0" smtClean="0"/>
              <a:t> by </a:t>
            </a:r>
            <a:r>
              <a:rPr lang="pl-PL" sz="2400" dirty="0" err="1" smtClean="0"/>
              <a:t>four</a:t>
            </a:r>
            <a:r>
              <a:rPr lang="pl-PL" sz="2400" dirty="0" smtClean="0"/>
              <a:t> </a:t>
            </a:r>
            <a:r>
              <a:rPr lang="pl-PL" sz="2400" dirty="0" err="1" smtClean="0"/>
              <a:t>political</a:t>
            </a:r>
            <a:r>
              <a:rPr lang="pl-PL" sz="2400" dirty="0" smtClean="0"/>
              <a:t> </a:t>
            </a:r>
            <a:r>
              <a:rPr lang="pl-PL" sz="2400" dirty="0" err="1" smtClean="0"/>
              <a:t>parties</a:t>
            </a:r>
            <a:r>
              <a:rPr lang="pl-PL" sz="2400" dirty="0" smtClean="0"/>
              <a:t>: 1/ </a:t>
            </a:r>
            <a:r>
              <a:rPr lang="pl-PL" sz="2400" i="1" dirty="0" err="1" smtClean="0"/>
              <a:t>Republicans</a:t>
            </a:r>
            <a:r>
              <a:rPr lang="pl-PL" sz="2400" i="1" dirty="0" smtClean="0"/>
              <a:t> of Miroslav </a:t>
            </a:r>
            <a:r>
              <a:rPr lang="pl-PL" sz="2400" i="1" dirty="0" err="1" smtClean="0"/>
              <a:t>Sladek</a:t>
            </a:r>
            <a:r>
              <a:rPr lang="pl-PL" sz="2400" i="1" dirty="0" smtClean="0"/>
              <a:t> </a:t>
            </a:r>
            <a:r>
              <a:rPr lang="pl-PL" sz="2400" dirty="0" smtClean="0"/>
              <a:t>(</a:t>
            </a:r>
            <a:r>
              <a:rPr lang="pl-PL" sz="2400" i="1" dirty="0" err="1" smtClean="0"/>
              <a:t>Republikáni</a:t>
            </a:r>
            <a:r>
              <a:rPr lang="pl-PL" sz="2400" i="1" dirty="0" smtClean="0"/>
              <a:t> Miroslava </a:t>
            </a:r>
            <a:r>
              <a:rPr lang="pl-PL" sz="2400" i="1" dirty="0" err="1" smtClean="0"/>
              <a:t>Sladká</a:t>
            </a:r>
            <a:r>
              <a:rPr lang="pl-PL" sz="2400" dirty="0" smtClean="0"/>
              <a:t>) &amp; 2/ </a:t>
            </a:r>
            <a:r>
              <a:rPr lang="pl-PL" sz="2400" i="1" dirty="0" smtClean="0"/>
              <a:t>National Party </a:t>
            </a:r>
            <a:r>
              <a:rPr lang="pl-PL" sz="2400" dirty="0" smtClean="0"/>
              <a:t>(</a:t>
            </a:r>
            <a:r>
              <a:rPr lang="cs-CZ" sz="2400" i="1" dirty="0" smtClean="0"/>
              <a:t>Národní strana</a:t>
            </a:r>
            <a:r>
              <a:rPr lang="pl-PL" sz="2400" dirty="0" smtClean="0"/>
              <a:t>) – </a:t>
            </a:r>
            <a:r>
              <a:rPr lang="pl-PL" sz="2400" dirty="0" err="1" smtClean="0"/>
              <a:t>both</a:t>
            </a:r>
            <a:r>
              <a:rPr lang="pl-PL" sz="2400" dirty="0" smtClean="0"/>
              <a:t> </a:t>
            </a:r>
            <a:r>
              <a:rPr lang="pl-PL" sz="2400" dirty="0" err="1" smtClean="0"/>
              <a:t>active</a:t>
            </a:r>
            <a:r>
              <a:rPr lang="pl-PL" sz="2400" dirty="0" smtClean="0"/>
              <a:t> </a:t>
            </a:r>
            <a:r>
              <a:rPr lang="pl-PL" sz="2400" dirty="0" err="1" smtClean="0"/>
              <a:t>until</a:t>
            </a:r>
            <a:r>
              <a:rPr lang="pl-PL" sz="2400" dirty="0" smtClean="0"/>
              <a:t> </a:t>
            </a:r>
            <a:r>
              <a:rPr lang="pl-PL" sz="2400" dirty="0" err="1" smtClean="0"/>
              <a:t>appr</a:t>
            </a:r>
            <a:r>
              <a:rPr lang="pl-PL" sz="2400" dirty="0" smtClean="0"/>
              <a:t>. 2010, 3/ </a:t>
            </a:r>
            <a:r>
              <a:rPr lang="pl-PL" sz="2400" i="1" dirty="0" err="1" smtClean="0"/>
              <a:t>Workers</a:t>
            </a:r>
            <a:r>
              <a:rPr lang="pl-PL" sz="2400" i="1" dirty="0" smtClean="0"/>
              <a:t>’ Party </a:t>
            </a:r>
            <a:r>
              <a:rPr lang="pl-PL" sz="2400" dirty="0" smtClean="0"/>
              <a:t>(</a:t>
            </a:r>
            <a:r>
              <a:rPr lang="pl-PL" sz="2400" i="1" dirty="0" err="1" smtClean="0"/>
              <a:t>Dělnická</a:t>
            </a:r>
            <a:r>
              <a:rPr lang="pl-PL" sz="2400" i="1" dirty="0" smtClean="0"/>
              <a:t> </a:t>
            </a:r>
            <a:r>
              <a:rPr lang="pl-PL" sz="2400" i="1" dirty="0" err="1" smtClean="0"/>
              <a:t>strana</a:t>
            </a:r>
            <a:r>
              <a:rPr lang="pl-PL" sz="2400" i="1" dirty="0" smtClean="0"/>
              <a:t>), 4/ </a:t>
            </a:r>
            <a:r>
              <a:rPr lang="pl-PL" sz="2400" i="1" dirty="0" err="1" smtClean="0"/>
              <a:t>Dawn</a:t>
            </a:r>
            <a:r>
              <a:rPr lang="pl-PL" sz="2400" i="1" dirty="0" smtClean="0"/>
              <a:t> of </a:t>
            </a:r>
            <a:r>
              <a:rPr lang="pl-PL" sz="2400" i="1" dirty="0" err="1" smtClean="0"/>
              <a:t>Direct</a:t>
            </a:r>
            <a:r>
              <a:rPr lang="pl-PL" sz="2400" i="1" dirty="0" smtClean="0"/>
              <a:t> </a:t>
            </a:r>
            <a:r>
              <a:rPr lang="pl-PL" sz="2400" i="1" dirty="0" err="1" smtClean="0"/>
              <a:t>Democracy</a:t>
            </a:r>
            <a:r>
              <a:rPr lang="pl-PL" sz="2400" dirty="0" smtClean="0"/>
              <a:t> (</a:t>
            </a:r>
            <a:r>
              <a:rPr lang="pl-PL" sz="2400" i="1" dirty="0" err="1" smtClean="0"/>
              <a:t>Úsvit</a:t>
            </a:r>
            <a:r>
              <a:rPr lang="pl-PL" sz="2400" i="1" dirty="0" smtClean="0"/>
              <a:t> </a:t>
            </a:r>
            <a:r>
              <a:rPr lang="pl-PL" sz="2400" i="1" dirty="0" err="1" smtClean="0"/>
              <a:t>přímé</a:t>
            </a:r>
            <a:r>
              <a:rPr lang="pl-PL" sz="2400" i="1" dirty="0" smtClean="0"/>
              <a:t> demokracie</a:t>
            </a:r>
            <a:r>
              <a:rPr lang="pl-PL" sz="2400" dirty="0" smtClean="0"/>
              <a:t> – 6,9 % </a:t>
            </a:r>
            <a:r>
              <a:rPr lang="pl-PL" sz="2400" dirty="0" err="1" smtClean="0"/>
              <a:t>in</a:t>
            </a:r>
            <a:r>
              <a:rPr lang="pl-PL" sz="2400" dirty="0" smtClean="0"/>
              <a:t> 2013) of senator </a:t>
            </a:r>
            <a:r>
              <a:rPr lang="pl-PL" sz="2400" dirty="0" err="1" smtClean="0"/>
              <a:t>Tomio</a:t>
            </a:r>
            <a:r>
              <a:rPr lang="pl-PL" sz="2400" dirty="0" smtClean="0"/>
              <a:t> </a:t>
            </a:r>
            <a:r>
              <a:rPr lang="pl-PL" sz="2400" dirty="0" err="1" smtClean="0"/>
              <a:t>Okamura</a:t>
            </a:r>
            <a:r>
              <a:rPr lang="pl-PL" sz="2400" dirty="0" smtClean="0"/>
              <a:t> – </a:t>
            </a:r>
            <a:r>
              <a:rPr lang="pl-PL" sz="2400" dirty="0" err="1" smtClean="0"/>
              <a:t>racially</a:t>
            </a:r>
            <a:r>
              <a:rPr lang="pl-PL" sz="2400" dirty="0" smtClean="0"/>
              <a:t> </a:t>
            </a:r>
            <a:r>
              <a:rPr lang="pl-PL" sz="2400" dirty="0" err="1" smtClean="0"/>
              <a:t>inspired</a:t>
            </a:r>
            <a:r>
              <a:rPr lang="pl-PL" sz="2400" dirty="0" smtClean="0"/>
              <a:t> </a:t>
            </a:r>
            <a:r>
              <a:rPr lang="pl-PL" sz="2400" dirty="0" err="1" smtClean="0"/>
              <a:t>populist</a:t>
            </a:r>
            <a:r>
              <a:rPr lang="pl-PL" sz="2400" dirty="0" smtClean="0"/>
              <a:t>.</a:t>
            </a:r>
            <a:endParaRPr lang="pl-PL" sz="2400" i="1" dirty="0" smtClean="0"/>
          </a:p>
          <a:p>
            <a:endParaRPr lang="pl-PL" sz="2400"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b="1" dirty="0" err="1" smtClean="0">
                <a:solidFill>
                  <a:schemeClr val="tx1"/>
                </a:solidFill>
              </a:rPr>
              <a:t>Ethnicity</a:t>
            </a:r>
            <a:r>
              <a:rPr lang="pl-PL" sz="4000" b="1" dirty="0" smtClean="0">
                <a:solidFill>
                  <a:schemeClr val="tx1"/>
                </a:solidFill>
              </a:rPr>
              <a:t>  and </a:t>
            </a:r>
            <a:r>
              <a:rPr lang="pl-PL" sz="4000" b="1" dirty="0" err="1" smtClean="0">
                <a:solidFill>
                  <a:schemeClr val="tx1"/>
                </a:solidFill>
              </a:rPr>
              <a:t>Politics</a:t>
            </a:r>
            <a:endParaRPr lang="pl-PL" sz="4000" b="1" dirty="0">
              <a:solidFill>
                <a:schemeClr val="tx1"/>
              </a:solidFill>
            </a:endParaRPr>
          </a:p>
        </p:txBody>
      </p:sp>
      <p:sp>
        <p:nvSpPr>
          <p:cNvPr id="3" name="Symbol zastępczy zawartości 2"/>
          <p:cNvSpPr>
            <a:spLocks noGrp="1"/>
          </p:cNvSpPr>
          <p:nvPr>
            <p:ph idx="1"/>
          </p:nvPr>
        </p:nvSpPr>
        <p:spPr/>
        <p:txBody>
          <a:bodyPr>
            <a:normAutofit/>
          </a:bodyPr>
          <a:lstStyle/>
          <a:p>
            <a:pPr>
              <a:buNone/>
            </a:pPr>
            <a:r>
              <a:rPr lang="pl-PL" sz="2400" b="1" dirty="0" smtClean="0"/>
              <a:t>    </a:t>
            </a:r>
            <a:r>
              <a:rPr lang="pl-PL" sz="2400" b="1" dirty="0" err="1" smtClean="0"/>
              <a:t>Slovakia</a:t>
            </a:r>
            <a:endParaRPr lang="pl-PL" sz="2400" b="1" dirty="0" smtClean="0"/>
          </a:p>
          <a:p>
            <a:pPr>
              <a:buNone/>
            </a:pPr>
            <a:r>
              <a:rPr lang="pl-PL" sz="2400" dirty="0" smtClean="0"/>
              <a:t>    </a:t>
            </a:r>
            <a:r>
              <a:rPr lang="pl-PL" sz="2800" u="sng" dirty="0" err="1" smtClean="0"/>
              <a:t>Historical</a:t>
            </a:r>
            <a:r>
              <a:rPr lang="pl-PL" sz="2800" u="sng" dirty="0" smtClean="0"/>
              <a:t> </a:t>
            </a:r>
            <a:r>
              <a:rPr lang="pl-PL" sz="2800" u="sng" dirty="0" err="1" smtClean="0"/>
              <a:t>traditions</a:t>
            </a:r>
            <a:r>
              <a:rPr lang="pl-PL" sz="2800" u="sng" dirty="0" smtClean="0"/>
              <a:t> </a:t>
            </a:r>
            <a:r>
              <a:rPr lang="pl-PL" sz="2800" u="sng" dirty="0" err="1" smtClean="0"/>
              <a:t>in</a:t>
            </a:r>
            <a:r>
              <a:rPr lang="pl-PL" sz="2800" u="sng" dirty="0" smtClean="0"/>
              <a:t> </a:t>
            </a:r>
            <a:r>
              <a:rPr lang="pl-PL" sz="2800" u="sng" dirty="0" err="1" smtClean="0"/>
              <a:t>parties</a:t>
            </a:r>
            <a:r>
              <a:rPr lang="pl-PL" sz="2800" u="sng" dirty="0" smtClean="0"/>
              <a:t>’ profile:</a:t>
            </a:r>
          </a:p>
          <a:p>
            <a:r>
              <a:rPr lang="pl-PL" sz="2400" i="1" dirty="0" err="1" smtClean="0"/>
              <a:t>Slovak</a:t>
            </a:r>
            <a:r>
              <a:rPr lang="pl-PL" sz="2400" i="1" dirty="0" smtClean="0"/>
              <a:t> National Party </a:t>
            </a:r>
            <a:r>
              <a:rPr lang="pl-PL" sz="2400" dirty="0" smtClean="0"/>
              <a:t>(</a:t>
            </a:r>
            <a:r>
              <a:rPr lang="pl-PL" sz="2400" i="1" dirty="0" err="1" smtClean="0"/>
              <a:t>Slovenská</a:t>
            </a:r>
            <a:r>
              <a:rPr lang="pl-PL" sz="2400" i="1" dirty="0" smtClean="0"/>
              <a:t> </a:t>
            </a:r>
            <a:r>
              <a:rPr lang="pl-PL" sz="2400" i="1" dirty="0" err="1" smtClean="0"/>
              <a:t>národná</a:t>
            </a:r>
            <a:r>
              <a:rPr lang="pl-PL" sz="2400" i="1" dirty="0" smtClean="0"/>
              <a:t> </a:t>
            </a:r>
            <a:r>
              <a:rPr lang="pl-PL" sz="2400" i="1" dirty="0" err="1" smtClean="0"/>
              <a:t>strana</a:t>
            </a:r>
            <a:r>
              <a:rPr lang="pl-PL" sz="2400" dirty="0" smtClean="0"/>
              <a:t>),1871-1938 – </a:t>
            </a:r>
            <a:r>
              <a:rPr lang="pl-PL" sz="2400" dirty="0" err="1" smtClean="0"/>
              <a:t>conservative</a:t>
            </a:r>
            <a:r>
              <a:rPr lang="pl-PL" sz="2400" dirty="0" smtClean="0"/>
              <a:t> and </a:t>
            </a:r>
            <a:r>
              <a:rPr lang="pl-PL" sz="2400" dirty="0" err="1" smtClean="0"/>
              <a:t>legalistic</a:t>
            </a:r>
            <a:r>
              <a:rPr lang="pl-PL" sz="2400" dirty="0" smtClean="0"/>
              <a:t>.</a:t>
            </a:r>
          </a:p>
          <a:p>
            <a:r>
              <a:rPr lang="pl-PL" sz="2400" i="1" dirty="0" err="1" smtClean="0"/>
              <a:t>Slovak</a:t>
            </a:r>
            <a:r>
              <a:rPr lang="pl-PL" sz="2400" i="1" dirty="0" smtClean="0"/>
              <a:t> </a:t>
            </a:r>
            <a:r>
              <a:rPr lang="pl-PL" sz="2400" i="1" dirty="0" err="1" smtClean="0"/>
              <a:t>People’s</a:t>
            </a:r>
            <a:r>
              <a:rPr lang="pl-PL" sz="2400" i="1" dirty="0" smtClean="0"/>
              <a:t> Party </a:t>
            </a:r>
            <a:r>
              <a:rPr lang="pl-PL" sz="2400" dirty="0" smtClean="0"/>
              <a:t>(</a:t>
            </a:r>
            <a:r>
              <a:rPr lang="pl-PL" sz="2400" i="1" dirty="0" err="1" smtClean="0"/>
              <a:t>Slovenská</a:t>
            </a:r>
            <a:r>
              <a:rPr lang="pl-PL" sz="2400" i="1" dirty="0" smtClean="0"/>
              <a:t> </a:t>
            </a:r>
            <a:r>
              <a:rPr lang="pl-PL" sz="2400" i="1" dirty="0" err="1" smtClean="0"/>
              <a:t>ľudová</a:t>
            </a:r>
            <a:r>
              <a:rPr lang="pl-PL" sz="2400" i="1" dirty="0" smtClean="0"/>
              <a:t> </a:t>
            </a:r>
            <a:r>
              <a:rPr lang="pl-PL" sz="2400" i="1" dirty="0" err="1" smtClean="0"/>
              <a:t>strana</a:t>
            </a:r>
            <a:r>
              <a:rPr lang="pl-PL" sz="2400" i="1" dirty="0" smtClean="0"/>
              <a:t>)</a:t>
            </a:r>
            <a:r>
              <a:rPr lang="pl-PL" sz="2400" dirty="0" smtClean="0"/>
              <a:t>, 1906-1945 – under </a:t>
            </a:r>
            <a:r>
              <a:rPr lang="pl-PL" sz="2400" dirty="0" err="1" smtClean="0"/>
              <a:t>changing</a:t>
            </a:r>
            <a:r>
              <a:rPr lang="pl-PL" sz="2400" dirty="0" smtClean="0"/>
              <a:t> </a:t>
            </a:r>
            <a:r>
              <a:rPr lang="pl-PL" sz="2400" dirty="0" err="1" smtClean="0"/>
              <a:t>names</a:t>
            </a:r>
            <a:r>
              <a:rPr lang="pl-PL" sz="2400" dirty="0" smtClean="0"/>
              <a:t> - of </a:t>
            </a:r>
            <a:r>
              <a:rPr lang="pl-PL" sz="2400" dirty="0" err="1" smtClean="0"/>
              <a:t>rev</a:t>
            </a:r>
            <a:r>
              <a:rPr lang="pl-PL" sz="2400" dirty="0" smtClean="0"/>
              <a:t>. </a:t>
            </a:r>
            <a:r>
              <a:rPr lang="pl-PL" sz="2400" dirty="0" err="1" smtClean="0"/>
              <a:t>Andrej</a:t>
            </a:r>
            <a:r>
              <a:rPr lang="pl-PL" sz="2400" dirty="0" smtClean="0"/>
              <a:t> </a:t>
            </a:r>
            <a:r>
              <a:rPr lang="pl-PL" sz="2400" dirty="0" err="1" smtClean="0"/>
              <a:t>Hlinka</a:t>
            </a:r>
            <a:r>
              <a:rPr lang="pl-PL" sz="2400" dirty="0" smtClean="0"/>
              <a:t> – </a:t>
            </a:r>
            <a:r>
              <a:rPr lang="pl-PL" sz="2400" dirty="0" err="1" smtClean="0"/>
              <a:t>nationalist</a:t>
            </a:r>
            <a:r>
              <a:rPr lang="pl-PL" sz="2400" dirty="0" smtClean="0"/>
              <a:t>, </a:t>
            </a:r>
            <a:r>
              <a:rPr lang="pl-PL" sz="2400" dirty="0" err="1" smtClean="0"/>
              <a:t>anti-Hungarian</a:t>
            </a:r>
            <a:r>
              <a:rPr lang="pl-PL" sz="2400" dirty="0" smtClean="0"/>
              <a:t> and </a:t>
            </a:r>
            <a:r>
              <a:rPr lang="pl-PL" sz="2400" dirty="0" err="1" smtClean="0"/>
              <a:t>anti-Czechoslovak</a:t>
            </a:r>
            <a:r>
              <a:rPr lang="pl-PL" sz="2400" dirty="0" smtClean="0"/>
              <a:t>.</a:t>
            </a:r>
          </a:p>
          <a:p>
            <a:endParaRPr lang="pl-PL" sz="2400" b="1"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b="1" dirty="0" err="1" smtClean="0">
                <a:solidFill>
                  <a:schemeClr val="tx1"/>
                </a:solidFill>
              </a:rPr>
              <a:t>Ethnicity</a:t>
            </a:r>
            <a:r>
              <a:rPr lang="pl-PL" sz="4000" b="1" dirty="0" smtClean="0">
                <a:solidFill>
                  <a:schemeClr val="tx1"/>
                </a:solidFill>
              </a:rPr>
              <a:t>  and </a:t>
            </a:r>
            <a:r>
              <a:rPr lang="pl-PL" sz="4000" b="1" dirty="0" err="1" smtClean="0">
                <a:solidFill>
                  <a:schemeClr val="tx1"/>
                </a:solidFill>
              </a:rPr>
              <a:t>Politics</a:t>
            </a:r>
            <a:endParaRPr lang="pl-PL" sz="4000" b="1" dirty="0">
              <a:solidFill>
                <a:schemeClr val="tx1"/>
              </a:solidFill>
            </a:endParaRPr>
          </a:p>
        </p:txBody>
      </p:sp>
      <p:sp>
        <p:nvSpPr>
          <p:cNvPr id="3" name="Symbol zastępczy zawartości 2"/>
          <p:cNvSpPr>
            <a:spLocks noGrp="1"/>
          </p:cNvSpPr>
          <p:nvPr>
            <p:ph idx="1"/>
          </p:nvPr>
        </p:nvSpPr>
        <p:spPr/>
        <p:txBody>
          <a:bodyPr>
            <a:normAutofit lnSpcReduction="10000"/>
          </a:bodyPr>
          <a:lstStyle/>
          <a:p>
            <a:pPr>
              <a:buNone/>
            </a:pPr>
            <a:r>
              <a:rPr lang="pl-PL" sz="2800" dirty="0" smtClean="0"/>
              <a:t>    </a:t>
            </a:r>
            <a:r>
              <a:rPr lang="pl-PL" sz="2800" u="sng" dirty="0" err="1" smtClean="0"/>
              <a:t>The</a:t>
            </a:r>
            <a:r>
              <a:rPr lang="pl-PL" sz="2800" u="sng" dirty="0" smtClean="0"/>
              <a:t>  </a:t>
            </a:r>
            <a:r>
              <a:rPr lang="pl-PL" sz="2800" u="sng" dirty="0" err="1" smtClean="0"/>
              <a:t>frequent</a:t>
            </a:r>
            <a:r>
              <a:rPr lang="pl-PL" sz="2800" u="sng" dirty="0" smtClean="0"/>
              <a:t> </a:t>
            </a:r>
            <a:r>
              <a:rPr lang="pl-PL" sz="2800" u="sng" dirty="0" err="1" smtClean="0"/>
              <a:t>ethnonational</a:t>
            </a:r>
            <a:r>
              <a:rPr lang="pl-PL" sz="2800" u="sng" dirty="0" smtClean="0"/>
              <a:t> </a:t>
            </a:r>
            <a:r>
              <a:rPr lang="pl-PL" sz="2800" u="sng" dirty="0" err="1" smtClean="0"/>
              <a:t>issues</a:t>
            </a:r>
            <a:r>
              <a:rPr lang="pl-PL" sz="2800" u="sng" dirty="0" smtClean="0"/>
              <a:t> </a:t>
            </a:r>
            <a:r>
              <a:rPr lang="pl-PL" sz="2800" u="sng" dirty="0" err="1" smtClean="0"/>
              <a:t>within</a:t>
            </a:r>
            <a:r>
              <a:rPr lang="pl-PL" sz="2800" u="sng" dirty="0" smtClean="0"/>
              <a:t> </a:t>
            </a:r>
            <a:r>
              <a:rPr lang="pl-PL" sz="2800" u="sng" dirty="0" err="1" smtClean="0"/>
              <a:t>the</a:t>
            </a:r>
            <a:r>
              <a:rPr lang="pl-PL" sz="2800" u="sng" dirty="0" smtClean="0"/>
              <a:t> </a:t>
            </a:r>
            <a:r>
              <a:rPr lang="pl-PL" sz="2800" u="sng" dirty="0" err="1" smtClean="0"/>
              <a:t>history</a:t>
            </a:r>
            <a:r>
              <a:rPr lang="pl-PL" sz="2800" u="sng" dirty="0" smtClean="0"/>
              <a:t> of </a:t>
            </a:r>
            <a:r>
              <a:rPr lang="pl-PL" sz="2800" u="sng" dirty="0" err="1" smtClean="0"/>
              <a:t>Slovakia</a:t>
            </a:r>
            <a:r>
              <a:rPr lang="pl-PL" sz="2800" u="sng" dirty="0" smtClean="0"/>
              <a:t> </a:t>
            </a:r>
            <a:r>
              <a:rPr lang="pl-PL" sz="2800" u="sng" dirty="0" err="1" smtClean="0"/>
              <a:t>since</a:t>
            </a:r>
            <a:r>
              <a:rPr lang="pl-PL" sz="2800" u="sng" dirty="0" smtClean="0"/>
              <a:t> 1918: </a:t>
            </a:r>
          </a:p>
          <a:p>
            <a:r>
              <a:rPr lang="pl-PL" sz="2800" dirty="0" err="1" smtClean="0"/>
              <a:t>Reluctance</a:t>
            </a:r>
            <a:r>
              <a:rPr lang="pl-PL" sz="2800" dirty="0" smtClean="0"/>
              <a:t>/</a:t>
            </a:r>
            <a:r>
              <a:rPr lang="pl-PL" sz="2800" dirty="0" err="1" smtClean="0"/>
              <a:t>hostility</a:t>
            </a:r>
            <a:r>
              <a:rPr lang="pl-PL" sz="2800" dirty="0" smtClean="0"/>
              <a:t> </a:t>
            </a:r>
            <a:r>
              <a:rPr lang="pl-PL" sz="2800" dirty="0" err="1" smtClean="0"/>
              <a:t>towards</a:t>
            </a:r>
            <a:r>
              <a:rPr lang="pl-PL" sz="2800" dirty="0" smtClean="0"/>
              <a:t>  </a:t>
            </a:r>
            <a:r>
              <a:rPr lang="pl-PL" sz="2800" dirty="0" err="1" smtClean="0"/>
              <a:t>both</a:t>
            </a:r>
            <a:r>
              <a:rPr lang="pl-PL" sz="2800" dirty="0" smtClean="0"/>
              <a:t> </a:t>
            </a:r>
            <a:r>
              <a:rPr lang="pl-PL" sz="2800" dirty="0" err="1" smtClean="0"/>
              <a:t>Czechoslovakias</a:t>
            </a:r>
            <a:r>
              <a:rPr lang="pl-PL" sz="2800" dirty="0" smtClean="0"/>
              <a:t>;</a:t>
            </a:r>
          </a:p>
          <a:p>
            <a:r>
              <a:rPr lang="pl-PL" sz="2800" dirty="0" err="1" smtClean="0"/>
              <a:t>Fear</a:t>
            </a:r>
            <a:r>
              <a:rPr lang="pl-PL" sz="2800" dirty="0" smtClean="0"/>
              <a:t> of </a:t>
            </a:r>
            <a:r>
              <a:rPr lang="pl-PL" sz="2800" dirty="0" err="1" smtClean="0"/>
              <a:t>Hungarian</a:t>
            </a:r>
            <a:r>
              <a:rPr lang="pl-PL" sz="2800" dirty="0" smtClean="0"/>
              <a:t> </a:t>
            </a:r>
            <a:r>
              <a:rPr lang="pl-PL" sz="2800" dirty="0" err="1" smtClean="0"/>
              <a:t>revisionism</a:t>
            </a:r>
            <a:r>
              <a:rPr lang="pl-PL" sz="2800" dirty="0" smtClean="0"/>
              <a:t> </a:t>
            </a:r>
            <a:r>
              <a:rPr lang="pl-PL" sz="2800" dirty="0" err="1" smtClean="0"/>
              <a:t>in</a:t>
            </a:r>
            <a:r>
              <a:rPr lang="pl-PL" sz="2800" dirty="0" smtClean="0"/>
              <a:t> </a:t>
            </a:r>
            <a:r>
              <a:rPr lang="pl-PL" sz="2800" dirty="0" err="1" smtClean="0"/>
              <a:t>the</a:t>
            </a:r>
            <a:r>
              <a:rPr lang="pl-PL" sz="2800" dirty="0" smtClean="0"/>
              <a:t> </a:t>
            </a:r>
            <a:r>
              <a:rPr lang="pl-PL" sz="2800" dirty="0" err="1" smtClean="0"/>
              <a:t>interwar</a:t>
            </a:r>
            <a:r>
              <a:rPr lang="pl-PL" sz="2800" dirty="0" smtClean="0"/>
              <a:t> period;</a:t>
            </a:r>
          </a:p>
          <a:p>
            <a:r>
              <a:rPr lang="pl-PL" sz="2800" dirty="0" err="1" smtClean="0"/>
              <a:t>Anti-semitism</a:t>
            </a:r>
            <a:r>
              <a:rPr lang="pl-PL" sz="2800" dirty="0" smtClean="0"/>
              <a:t> of </a:t>
            </a:r>
            <a:r>
              <a:rPr lang="pl-PL" sz="2800" dirty="0" err="1" smtClean="0"/>
              <a:t>Slovak</a:t>
            </a:r>
            <a:r>
              <a:rPr lang="pl-PL" sz="2800" dirty="0" smtClean="0"/>
              <a:t> state </a:t>
            </a:r>
            <a:r>
              <a:rPr lang="pl-PL" sz="2800" dirty="0" err="1" smtClean="0"/>
              <a:t>during</a:t>
            </a:r>
            <a:r>
              <a:rPr lang="pl-PL" sz="2800" dirty="0" smtClean="0"/>
              <a:t> WWII;</a:t>
            </a:r>
          </a:p>
          <a:p>
            <a:r>
              <a:rPr lang="pl-PL" sz="2800" dirty="0" err="1" smtClean="0"/>
              <a:t>Deeply</a:t>
            </a:r>
            <a:r>
              <a:rPr lang="pl-PL" sz="2800" dirty="0" smtClean="0"/>
              <a:t> </a:t>
            </a:r>
            <a:r>
              <a:rPr lang="pl-PL" sz="2800" dirty="0" err="1" smtClean="0"/>
              <a:t>rooted</a:t>
            </a:r>
            <a:r>
              <a:rPr lang="pl-PL" sz="2800" dirty="0" smtClean="0"/>
              <a:t> </a:t>
            </a:r>
            <a:r>
              <a:rPr lang="pl-PL" sz="2800" dirty="0" err="1" smtClean="0"/>
              <a:t>interethnic</a:t>
            </a:r>
            <a:r>
              <a:rPr lang="pl-PL" sz="2800" dirty="0" smtClean="0"/>
              <a:t> </a:t>
            </a:r>
            <a:r>
              <a:rPr lang="pl-PL" sz="2800" dirty="0" err="1" smtClean="0"/>
              <a:t>cleavages</a:t>
            </a:r>
            <a:r>
              <a:rPr lang="pl-PL" sz="2800" dirty="0" smtClean="0"/>
              <a:t>, </a:t>
            </a:r>
            <a:r>
              <a:rPr lang="pl-PL" sz="2800" dirty="0" err="1" smtClean="0"/>
              <a:t>especially</a:t>
            </a:r>
            <a:r>
              <a:rPr lang="pl-PL" sz="2800" dirty="0" smtClean="0"/>
              <a:t> </a:t>
            </a:r>
            <a:r>
              <a:rPr lang="pl-PL" sz="2800" dirty="0" err="1" smtClean="0"/>
              <a:t>with</a:t>
            </a:r>
            <a:r>
              <a:rPr lang="pl-PL" sz="2800" dirty="0" smtClean="0"/>
              <a:t> </a:t>
            </a:r>
            <a:r>
              <a:rPr lang="pl-PL" sz="2800" dirty="0" err="1" smtClean="0"/>
              <a:t>the</a:t>
            </a:r>
            <a:r>
              <a:rPr lang="pl-PL" sz="2800" dirty="0" smtClean="0"/>
              <a:t> </a:t>
            </a:r>
            <a:r>
              <a:rPr lang="pl-PL" sz="2800" dirty="0" err="1" smtClean="0"/>
              <a:t>respect</a:t>
            </a:r>
            <a:r>
              <a:rPr lang="pl-PL" sz="2800" dirty="0" smtClean="0"/>
              <a:t> to </a:t>
            </a:r>
            <a:r>
              <a:rPr lang="pl-PL" sz="2800" dirty="0" err="1" smtClean="0"/>
              <a:t>the</a:t>
            </a:r>
            <a:r>
              <a:rPr lang="pl-PL" sz="2800" dirty="0" smtClean="0"/>
              <a:t> </a:t>
            </a:r>
            <a:r>
              <a:rPr lang="pl-PL" sz="2800" dirty="0" err="1" smtClean="0"/>
              <a:t>Hungarian</a:t>
            </a:r>
            <a:r>
              <a:rPr lang="pl-PL" sz="2800" dirty="0" smtClean="0"/>
              <a:t> </a:t>
            </a:r>
            <a:r>
              <a:rPr lang="pl-PL" sz="2800" dirty="0" err="1" smtClean="0"/>
              <a:t>minority</a:t>
            </a:r>
            <a:r>
              <a:rPr lang="pl-PL" sz="2800" dirty="0" smtClean="0"/>
              <a:t> and </a:t>
            </a:r>
            <a:r>
              <a:rPr lang="pl-PL" sz="2800" dirty="0" err="1" smtClean="0"/>
              <a:t>the</a:t>
            </a:r>
            <a:r>
              <a:rPr lang="pl-PL" sz="2800" dirty="0" smtClean="0"/>
              <a:t> Roma </a:t>
            </a:r>
            <a:r>
              <a:rPr lang="pl-PL" sz="2800" dirty="0" err="1" smtClean="0"/>
              <a:t>people</a:t>
            </a:r>
            <a:r>
              <a:rPr lang="pl-PL" sz="2800" dirty="0" smtClean="0"/>
              <a:t> </a:t>
            </a:r>
            <a:r>
              <a:rPr lang="pl-PL" sz="2800" dirty="0" err="1" smtClean="0"/>
              <a:t>since</a:t>
            </a:r>
            <a:r>
              <a:rPr lang="pl-PL" sz="2800" dirty="0" smtClean="0"/>
              <a:t> 1993 (</a:t>
            </a:r>
            <a:r>
              <a:rPr lang="pl-PL" sz="2800" dirty="0" err="1" smtClean="0"/>
              <a:t>Minton</a:t>
            </a:r>
            <a:r>
              <a:rPr lang="pl-PL" sz="2800" dirty="0" smtClean="0"/>
              <a:t> F. Goldman).</a:t>
            </a:r>
            <a:endParaRPr lang="pl-PL"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b="1" dirty="0" err="1" smtClean="0">
                <a:solidFill>
                  <a:schemeClr val="tx1"/>
                </a:solidFill>
              </a:rPr>
              <a:t>Ethnicity</a:t>
            </a:r>
            <a:r>
              <a:rPr lang="pl-PL" sz="4000" b="1" dirty="0" smtClean="0">
                <a:solidFill>
                  <a:schemeClr val="tx1"/>
                </a:solidFill>
              </a:rPr>
              <a:t>  and </a:t>
            </a:r>
            <a:r>
              <a:rPr lang="pl-PL" sz="4000" b="1" dirty="0" err="1" smtClean="0">
                <a:solidFill>
                  <a:schemeClr val="tx1"/>
                </a:solidFill>
              </a:rPr>
              <a:t>Politics</a:t>
            </a:r>
            <a:endParaRPr lang="pl-PL" sz="4000" b="1" dirty="0">
              <a:solidFill>
                <a:schemeClr val="tx1"/>
              </a:solidFill>
            </a:endParaRPr>
          </a:p>
        </p:txBody>
      </p:sp>
      <p:sp>
        <p:nvSpPr>
          <p:cNvPr id="3" name="Symbol zastępczy zawartości 2"/>
          <p:cNvSpPr>
            <a:spLocks noGrp="1"/>
          </p:cNvSpPr>
          <p:nvPr>
            <p:ph idx="1"/>
          </p:nvPr>
        </p:nvSpPr>
        <p:spPr/>
        <p:txBody>
          <a:bodyPr>
            <a:normAutofit fontScale="92500"/>
          </a:bodyPr>
          <a:lstStyle/>
          <a:p>
            <a:pPr>
              <a:buNone/>
            </a:pPr>
            <a:r>
              <a:rPr lang="pl-PL" dirty="0" smtClean="0"/>
              <a:t>    </a:t>
            </a:r>
            <a:r>
              <a:rPr lang="pl-PL" sz="3000" u="sng" dirty="0" err="1" smtClean="0"/>
              <a:t>Ethnic</a:t>
            </a:r>
            <a:r>
              <a:rPr lang="pl-PL" sz="3000" u="sng" dirty="0" smtClean="0"/>
              <a:t> </a:t>
            </a:r>
            <a:r>
              <a:rPr lang="pl-PL" sz="3000" u="sng" dirty="0" err="1" smtClean="0"/>
              <a:t>aspects</a:t>
            </a:r>
            <a:r>
              <a:rPr lang="pl-PL" sz="3000" u="sng" dirty="0" smtClean="0"/>
              <a:t> </a:t>
            </a:r>
            <a:r>
              <a:rPr lang="pl-PL" sz="3000" u="sng" dirty="0" err="1" smtClean="0"/>
              <a:t>in</a:t>
            </a:r>
            <a:r>
              <a:rPr lang="pl-PL" sz="3000" u="sng" dirty="0" smtClean="0"/>
              <a:t> </a:t>
            </a:r>
            <a:r>
              <a:rPr lang="pl-PL" sz="3000" u="sng" dirty="0" err="1" smtClean="0"/>
              <a:t>Slovak</a:t>
            </a:r>
            <a:r>
              <a:rPr lang="pl-PL" sz="3000" u="sng" dirty="0" smtClean="0"/>
              <a:t> </a:t>
            </a:r>
            <a:r>
              <a:rPr lang="pl-PL" sz="3000" u="sng" dirty="0" err="1" smtClean="0"/>
              <a:t>parties</a:t>
            </a:r>
            <a:r>
              <a:rPr lang="pl-PL" sz="3000" u="sng" dirty="0" smtClean="0"/>
              <a:t>’ profile </a:t>
            </a:r>
            <a:r>
              <a:rPr lang="pl-PL" sz="3000" u="sng" dirty="0" err="1" smtClean="0"/>
              <a:t>since</a:t>
            </a:r>
            <a:r>
              <a:rPr lang="pl-PL" sz="3000" u="sng" dirty="0" smtClean="0"/>
              <a:t> 1993:</a:t>
            </a:r>
          </a:p>
          <a:p>
            <a:r>
              <a:rPr lang="pl-PL" sz="2400" i="1" dirty="0" err="1" smtClean="0"/>
              <a:t>People's</a:t>
            </a:r>
            <a:r>
              <a:rPr lang="pl-PL" sz="2400" i="1" dirty="0" smtClean="0"/>
              <a:t> Party – </a:t>
            </a:r>
            <a:r>
              <a:rPr lang="pl-PL" sz="2400" i="1" dirty="0" err="1" smtClean="0"/>
              <a:t>Movement</a:t>
            </a:r>
            <a:r>
              <a:rPr lang="pl-PL" sz="2400" i="1" dirty="0" smtClean="0"/>
              <a:t> for a Democratic </a:t>
            </a:r>
            <a:r>
              <a:rPr lang="pl-PL" sz="2400" i="1" dirty="0" err="1" smtClean="0"/>
              <a:t>Slovakia</a:t>
            </a:r>
            <a:r>
              <a:rPr lang="pl-PL" sz="2400" dirty="0" smtClean="0"/>
              <a:t> (</a:t>
            </a:r>
            <a:r>
              <a:rPr lang="pl-PL" sz="2400" i="1" dirty="0" err="1" smtClean="0"/>
              <a:t>Ľudová</a:t>
            </a:r>
            <a:r>
              <a:rPr lang="pl-PL" sz="2400" i="1" dirty="0" smtClean="0"/>
              <a:t> </a:t>
            </a:r>
            <a:r>
              <a:rPr lang="pl-PL" sz="2400" i="1" dirty="0" err="1" smtClean="0"/>
              <a:t>strana</a:t>
            </a:r>
            <a:r>
              <a:rPr lang="pl-PL" sz="2400" i="1" dirty="0" smtClean="0"/>
              <a:t> – </a:t>
            </a:r>
            <a:r>
              <a:rPr lang="pl-PL" sz="2400" i="1" dirty="0" err="1" smtClean="0"/>
              <a:t>Hnutie</a:t>
            </a:r>
            <a:r>
              <a:rPr lang="pl-PL" sz="2400" i="1" dirty="0" smtClean="0"/>
              <a:t> za </a:t>
            </a:r>
            <a:r>
              <a:rPr lang="pl-PL" sz="2400" i="1" dirty="0" err="1" smtClean="0"/>
              <a:t>demokratické</a:t>
            </a:r>
            <a:r>
              <a:rPr lang="pl-PL" sz="2400" i="1" dirty="0" smtClean="0"/>
              <a:t> </a:t>
            </a:r>
            <a:r>
              <a:rPr lang="pl-PL" sz="2400" i="1" dirty="0" err="1" smtClean="0"/>
              <a:t>Slovensko</a:t>
            </a:r>
            <a:r>
              <a:rPr lang="pl-PL" sz="2400" dirty="0" smtClean="0"/>
              <a:t>), 1991-2014 - </a:t>
            </a:r>
            <a:r>
              <a:rPr lang="pl-PL" sz="2400" dirty="0" err="1" smtClean="0"/>
              <a:t>conservative</a:t>
            </a:r>
            <a:r>
              <a:rPr lang="pl-PL" sz="2400" dirty="0" smtClean="0"/>
              <a:t>, </a:t>
            </a:r>
            <a:r>
              <a:rPr lang="pl-PL" sz="2400" dirty="0" err="1" smtClean="0"/>
              <a:t>nationalistic</a:t>
            </a:r>
            <a:r>
              <a:rPr lang="pl-PL" sz="2400" dirty="0" smtClean="0"/>
              <a:t> &amp; </a:t>
            </a:r>
            <a:r>
              <a:rPr lang="pl-PL" sz="2400" dirty="0" err="1" smtClean="0"/>
              <a:t>populist</a:t>
            </a:r>
            <a:r>
              <a:rPr lang="pl-PL" sz="2400" dirty="0" smtClean="0"/>
              <a:t>, </a:t>
            </a:r>
            <a:r>
              <a:rPr lang="pl-PL" sz="2400" dirty="0" err="1" smtClean="0"/>
              <a:t>anti-Hungarian</a:t>
            </a:r>
            <a:r>
              <a:rPr lang="pl-PL" sz="2400" dirty="0" smtClean="0"/>
              <a:t> &amp; </a:t>
            </a:r>
            <a:r>
              <a:rPr lang="pl-PL" sz="2400" dirty="0" err="1" smtClean="0"/>
              <a:t>anti-Roma</a:t>
            </a:r>
            <a:r>
              <a:rPr lang="pl-PL" sz="2400" dirty="0" smtClean="0"/>
              <a:t>;</a:t>
            </a:r>
          </a:p>
          <a:p>
            <a:r>
              <a:rPr lang="pl-PL" sz="2400" i="1" dirty="0" err="1" smtClean="0"/>
              <a:t>Slovak</a:t>
            </a:r>
            <a:r>
              <a:rPr lang="pl-PL" sz="2400" i="1" dirty="0" smtClean="0"/>
              <a:t> National Party</a:t>
            </a:r>
            <a:r>
              <a:rPr lang="pl-PL" sz="2400" dirty="0" smtClean="0"/>
              <a:t>, </a:t>
            </a:r>
            <a:r>
              <a:rPr lang="pl-PL" sz="2400" dirty="0" err="1" smtClean="0"/>
              <a:t>reest</a:t>
            </a:r>
            <a:r>
              <a:rPr lang="pl-PL" sz="2400" dirty="0" smtClean="0"/>
              <a:t>. 1989 - </a:t>
            </a:r>
            <a:r>
              <a:rPr lang="pl-PL" sz="2400" dirty="0" err="1" smtClean="0"/>
              <a:t>populist</a:t>
            </a:r>
            <a:r>
              <a:rPr lang="pl-PL" sz="2400" dirty="0" smtClean="0"/>
              <a:t> </a:t>
            </a:r>
            <a:r>
              <a:rPr lang="pl-PL" sz="2400" dirty="0" err="1" smtClean="0"/>
              <a:t>radical</a:t>
            </a:r>
            <a:r>
              <a:rPr lang="pl-PL" sz="2400" dirty="0" smtClean="0"/>
              <a:t> </a:t>
            </a:r>
            <a:r>
              <a:rPr lang="pl-PL" sz="2400" dirty="0" err="1" smtClean="0"/>
              <a:t>right</a:t>
            </a:r>
            <a:r>
              <a:rPr lang="pl-PL" sz="2400" dirty="0" smtClean="0"/>
              <a:t>, </a:t>
            </a:r>
            <a:r>
              <a:rPr lang="pl-PL" sz="2400" dirty="0" err="1" smtClean="0"/>
              <a:t>anti-Hungarian</a:t>
            </a:r>
            <a:r>
              <a:rPr lang="pl-PL" sz="2400" dirty="0" smtClean="0"/>
              <a:t> &amp; </a:t>
            </a:r>
            <a:r>
              <a:rPr lang="pl-PL" sz="2400" dirty="0" err="1" smtClean="0"/>
              <a:t>anti-Roma</a:t>
            </a:r>
            <a:r>
              <a:rPr lang="pl-PL" sz="2400" dirty="0" smtClean="0"/>
              <a:t>;</a:t>
            </a:r>
          </a:p>
          <a:p>
            <a:r>
              <a:rPr lang="pl-PL" sz="2400" i="1" dirty="0" err="1" smtClean="0"/>
              <a:t>People’s</a:t>
            </a:r>
            <a:r>
              <a:rPr lang="pl-PL" sz="2400" i="1" dirty="0" smtClean="0"/>
              <a:t> Party </a:t>
            </a:r>
            <a:r>
              <a:rPr lang="pl-PL" sz="2400" i="1" dirty="0" err="1" smtClean="0"/>
              <a:t>Our</a:t>
            </a:r>
            <a:r>
              <a:rPr lang="pl-PL" sz="2400" i="1" dirty="0" smtClean="0"/>
              <a:t> </a:t>
            </a:r>
            <a:r>
              <a:rPr lang="pl-PL" sz="2400" i="1" dirty="0" err="1" smtClean="0"/>
              <a:t>Slovakia</a:t>
            </a:r>
            <a:r>
              <a:rPr lang="pl-PL" sz="2400" i="1" dirty="0" smtClean="0"/>
              <a:t> </a:t>
            </a:r>
            <a:r>
              <a:rPr lang="nn-NO" sz="2400" dirty="0" smtClean="0"/>
              <a:t>(</a:t>
            </a:r>
            <a:r>
              <a:rPr lang="nn-NO" sz="2400" i="1" dirty="0" smtClean="0"/>
              <a:t>Ľudová strana Naše Slovensko</a:t>
            </a:r>
            <a:r>
              <a:rPr lang="pl-PL" sz="2400" i="1" dirty="0" smtClean="0"/>
              <a:t>)</a:t>
            </a:r>
            <a:r>
              <a:rPr lang="pl-PL" sz="2400" dirty="0" smtClean="0"/>
              <a:t>, </a:t>
            </a:r>
            <a:r>
              <a:rPr lang="pl-PL" sz="2400" dirty="0" err="1" smtClean="0"/>
              <a:t>est</a:t>
            </a:r>
            <a:r>
              <a:rPr lang="pl-PL" sz="2400" dirty="0" smtClean="0"/>
              <a:t>. 2000,  </a:t>
            </a:r>
            <a:r>
              <a:rPr lang="pl-PL" sz="2400" dirty="0" err="1" smtClean="0"/>
              <a:t>linked</a:t>
            </a:r>
            <a:r>
              <a:rPr lang="pl-PL" sz="2400" dirty="0" smtClean="0"/>
              <a:t> to </a:t>
            </a:r>
            <a:r>
              <a:rPr lang="pl-PL" sz="2400" dirty="0" err="1" smtClean="0"/>
              <a:t>the</a:t>
            </a:r>
            <a:r>
              <a:rPr lang="pl-PL" sz="2400" dirty="0" smtClean="0"/>
              <a:t> </a:t>
            </a:r>
            <a:r>
              <a:rPr lang="pl-PL" sz="2400" i="1" dirty="0" err="1" smtClean="0"/>
              <a:t>Slovak</a:t>
            </a:r>
            <a:r>
              <a:rPr lang="pl-PL" sz="2400" i="1" dirty="0" smtClean="0"/>
              <a:t> </a:t>
            </a:r>
            <a:r>
              <a:rPr lang="pl-PL" sz="2400" i="1" dirty="0" err="1" smtClean="0"/>
              <a:t>Brotherhood</a:t>
            </a:r>
            <a:r>
              <a:rPr lang="pl-PL" sz="2400" i="1" dirty="0" smtClean="0"/>
              <a:t> (</a:t>
            </a:r>
            <a:r>
              <a:rPr lang="pl-PL" sz="2400" i="1" dirty="0" err="1" smtClean="0"/>
              <a:t>Slovenská</a:t>
            </a:r>
            <a:r>
              <a:rPr lang="pl-PL" sz="2400" i="1" dirty="0" smtClean="0"/>
              <a:t> </a:t>
            </a:r>
            <a:r>
              <a:rPr lang="pl-PL" sz="2400" i="1" dirty="0" err="1" smtClean="0"/>
              <a:t>pospolitosť</a:t>
            </a:r>
            <a:r>
              <a:rPr lang="pl-PL" sz="2400" i="1" dirty="0" smtClean="0"/>
              <a:t>)</a:t>
            </a:r>
            <a:r>
              <a:rPr lang="pl-PL" sz="2400" dirty="0" smtClean="0"/>
              <a:t> -  </a:t>
            </a:r>
            <a:r>
              <a:rPr lang="pl-PL" sz="2400" dirty="0" err="1" smtClean="0"/>
              <a:t>far-right</a:t>
            </a:r>
            <a:r>
              <a:rPr lang="pl-PL" sz="2400" dirty="0" smtClean="0"/>
              <a:t> , </a:t>
            </a:r>
            <a:r>
              <a:rPr lang="pl-PL" sz="2400" dirty="0" err="1" smtClean="0"/>
              <a:t>xenophobic</a:t>
            </a:r>
            <a:r>
              <a:rPr lang="pl-PL" sz="2400" dirty="0" smtClean="0"/>
              <a:t>, </a:t>
            </a:r>
            <a:r>
              <a:rPr lang="pl-PL" sz="2400" dirty="0" err="1" smtClean="0"/>
              <a:t>anti-Hungarian</a:t>
            </a:r>
            <a:r>
              <a:rPr lang="pl-PL" sz="2400" dirty="0" smtClean="0"/>
              <a:t>, </a:t>
            </a:r>
            <a:r>
              <a:rPr lang="pl-PL" sz="2400" dirty="0" err="1" smtClean="0"/>
              <a:t>anti-Roma</a:t>
            </a:r>
            <a:r>
              <a:rPr lang="pl-PL" sz="2400" dirty="0" smtClean="0"/>
              <a:t> &amp; </a:t>
            </a:r>
            <a:r>
              <a:rPr lang="pl-PL" sz="2400" dirty="0" err="1" smtClean="0"/>
              <a:t>anti-NATO</a:t>
            </a:r>
            <a:r>
              <a:rPr lang="pl-PL" sz="2400" dirty="0" smtClean="0"/>
              <a:t>.</a:t>
            </a:r>
            <a:endParaRPr lang="pl-PL" sz="2400" i="1" dirty="0" smtClean="0"/>
          </a:p>
          <a:p>
            <a:pPr>
              <a:buNone/>
            </a:pPr>
            <a:endParaRPr lang="pl-PL" sz="3000" dirty="0" smtClean="0"/>
          </a:p>
          <a:p>
            <a:endParaRPr lang="pl-PL"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b="1" dirty="0" err="1" smtClean="0">
                <a:solidFill>
                  <a:schemeClr val="tx1"/>
                </a:solidFill>
              </a:rPr>
              <a:t>Ethnicity</a:t>
            </a:r>
            <a:r>
              <a:rPr lang="pl-PL" sz="4000" b="1" dirty="0" smtClean="0">
                <a:solidFill>
                  <a:schemeClr val="tx1"/>
                </a:solidFill>
              </a:rPr>
              <a:t>  and </a:t>
            </a:r>
            <a:r>
              <a:rPr lang="pl-PL" sz="4000" b="1" dirty="0" err="1" smtClean="0">
                <a:solidFill>
                  <a:schemeClr val="tx1"/>
                </a:solidFill>
              </a:rPr>
              <a:t>Politics</a:t>
            </a:r>
            <a:endParaRPr lang="pl-PL" sz="4000" b="1" dirty="0">
              <a:solidFill>
                <a:schemeClr val="tx1"/>
              </a:solidFill>
            </a:endParaRPr>
          </a:p>
        </p:txBody>
      </p:sp>
      <p:sp>
        <p:nvSpPr>
          <p:cNvPr id="3" name="Symbol zastępczy zawartości 2"/>
          <p:cNvSpPr>
            <a:spLocks noGrp="1"/>
          </p:cNvSpPr>
          <p:nvPr>
            <p:ph idx="1"/>
          </p:nvPr>
        </p:nvSpPr>
        <p:spPr/>
        <p:txBody>
          <a:bodyPr>
            <a:normAutofit/>
          </a:bodyPr>
          <a:lstStyle/>
          <a:p>
            <a:pPr>
              <a:buNone/>
            </a:pPr>
            <a:r>
              <a:rPr lang="pl-PL" sz="2800" b="1" dirty="0" smtClean="0"/>
              <a:t>    </a:t>
            </a:r>
            <a:r>
              <a:rPr lang="pl-PL" sz="2800" b="1" dirty="0" err="1" smtClean="0"/>
              <a:t>Hungary</a:t>
            </a:r>
            <a:endParaRPr lang="pl-PL" sz="2800" b="1" dirty="0" smtClean="0"/>
          </a:p>
          <a:p>
            <a:pPr>
              <a:buNone/>
            </a:pPr>
            <a:r>
              <a:rPr lang="pl-PL" sz="2800" dirty="0" smtClean="0"/>
              <a:t>    </a:t>
            </a:r>
            <a:r>
              <a:rPr lang="pl-PL" sz="2800" u="sng" dirty="0" err="1" smtClean="0"/>
              <a:t>Leading</a:t>
            </a:r>
            <a:r>
              <a:rPr lang="pl-PL" sz="2800" u="sng" dirty="0" smtClean="0"/>
              <a:t> </a:t>
            </a:r>
            <a:r>
              <a:rPr lang="pl-PL" sz="2800" u="sng" dirty="0" err="1" smtClean="0"/>
              <a:t>thesis</a:t>
            </a:r>
            <a:r>
              <a:rPr lang="pl-PL" sz="2800" u="sng" dirty="0" smtClean="0"/>
              <a:t>:</a:t>
            </a:r>
          </a:p>
          <a:p>
            <a:pPr algn="just"/>
            <a:r>
              <a:rPr lang="pl-PL" sz="2800" dirty="0" err="1" smtClean="0"/>
              <a:t>Recollections</a:t>
            </a:r>
            <a:r>
              <a:rPr lang="pl-PL" sz="2800" dirty="0" smtClean="0"/>
              <a:t> of </a:t>
            </a:r>
            <a:r>
              <a:rPr lang="pl-PL" sz="2800" dirty="0" err="1" smtClean="0"/>
              <a:t>Hungary’s</a:t>
            </a:r>
            <a:r>
              <a:rPr lang="pl-PL" sz="2800" dirty="0" smtClean="0"/>
              <a:t> </a:t>
            </a:r>
            <a:r>
              <a:rPr lang="pl-PL" sz="2800" dirty="0" err="1" smtClean="0"/>
              <a:t>position</a:t>
            </a:r>
            <a:r>
              <a:rPr lang="pl-PL" sz="2800" dirty="0" smtClean="0"/>
              <a:t> </a:t>
            </a:r>
            <a:r>
              <a:rPr lang="pl-PL" sz="2800" dirty="0" err="1" smtClean="0"/>
              <a:t>during</a:t>
            </a:r>
            <a:r>
              <a:rPr lang="pl-PL" sz="2800" dirty="0" smtClean="0"/>
              <a:t> </a:t>
            </a:r>
            <a:r>
              <a:rPr lang="pl-PL" sz="2800" dirty="0" err="1" smtClean="0"/>
              <a:t>the</a:t>
            </a:r>
            <a:r>
              <a:rPr lang="pl-PL" sz="2800" dirty="0" smtClean="0"/>
              <a:t> </a:t>
            </a:r>
            <a:r>
              <a:rPr lang="pl-PL" sz="2800" dirty="0" err="1" smtClean="0"/>
              <a:t>Austro-Hungarian</a:t>
            </a:r>
            <a:r>
              <a:rPr lang="pl-PL" sz="2800" dirty="0" smtClean="0"/>
              <a:t> period + </a:t>
            </a:r>
            <a:r>
              <a:rPr lang="pl-PL" sz="2800" dirty="0" err="1" smtClean="0"/>
              <a:t>authoritarian-like</a:t>
            </a:r>
            <a:r>
              <a:rPr lang="pl-PL" sz="2800" dirty="0" smtClean="0"/>
              <a:t> system of </a:t>
            </a:r>
            <a:r>
              <a:rPr lang="pl-PL" sz="2800" dirty="0" err="1" smtClean="0"/>
              <a:t>governance</a:t>
            </a:r>
            <a:r>
              <a:rPr lang="pl-PL" sz="2800" dirty="0" smtClean="0"/>
              <a:t> of Miklós Horthy </a:t>
            </a:r>
            <a:r>
              <a:rPr lang="pl-PL" sz="2800" dirty="0" err="1" smtClean="0"/>
              <a:t>remained</a:t>
            </a:r>
            <a:r>
              <a:rPr lang="pl-PL" sz="2800" dirty="0" smtClean="0"/>
              <a:t> a </a:t>
            </a:r>
            <a:r>
              <a:rPr lang="pl-PL" sz="2800" dirty="0" err="1" smtClean="0"/>
              <a:t>basis</a:t>
            </a:r>
            <a:r>
              <a:rPr lang="pl-PL" sz="2800" dirty="0" smtClean="0"/>
              <a:t> for </a:t>
            </a:r>
            <a:r>
              <a:rPr lang="pl-PL" sz="2800" dirty="0" err="1" smtClean="0"/>
              <a:t>interwar</a:t>
            </a:r>
            <a:r>
              <a:rPr lang="pl-PL" sz="2800" dirty="0" smtClean="0"/>
              <a:t> </a:t>
            </a:r>
            <a:r>
              <a:rPr lang="pl-PL" sz="2800" dirty="0" err="1" smtClean="0"/>
              <a:t>Hungarian</a:t>
            </a:r>
            <a:r>
              <a:rPr lang="pl-PL" sz="2800" dirty="0" smtClean="0"/>
              <a:t> state </a:t>
            </a:r>
            <a:r>
              <a:rPr lang="pl-PL" sz="2800" dirty="0" err="1" smtClean="0"/>
              <a:t>revisionism</a:t>
            </a:r>
            <a:r>
              <a:rPr lang="pl-PL" sz="2800" dirty="0" smtClean="0"/>
              <a:t> and a </a:t>
            </a:r>
            <a:r>
              <a:rPr lang="pl-PL" sz="2800" dirty="0" err="1" smtClean="0"/>
              <a:t>hostile</a:t>
            </a:r>
            <a:r>
              <a:rPr lang="pl-PL" sz="2800" dirty="0" smtClean="0"/>
              <a:t>, </a:t>
            </a:r>
            <a:r>
              <a:rPr lang="pl-PL" sz="2800" dirty="0" err="1" smtClean="0"/>
              <a:t>ethnonationally</a:t>
            </a:r>
            <a:r>
              <a:rPr lang="pl-PL" sz="2800" dirty="0" smtClean="0"/>
              <a:t> </a:t>
            </a:r>
            <a:r>
              <a:rPr lang="pl-PL" sz="2800" dirty="0" err="1" smtClean="0"/>
              <a:t>motivated</a:t>
            </a:r>
            <a:r>
              <a:rPr lang="pl-PL" sz="2800" dirty="0" smtClean="0"/>
              <a:t> </a:t>
            </a:r>
            <a:r>
              <a:rPr lang="pl-PL" sz="2800" dirty="0" err="1" smtClean="0"/>
              <a:t>attitude</a:t>
            </a:r>
            <a:r>
              <a:rPr lang="pl-PL" sz="2800" dirty="0" smtClean="0"/>
              <a:t> </a:t>
            </a:r>
            <a:r>
              <a:rPr lang="pl-PL" sz="2800" dirty="0" err="1" smtClean="0"/>
              <a:t>towards</a:t>
            </a:r>
            <a:r>
              <a:rPr lang="pl-PL" sz="2800" dirty="0" smtClean="0"/>
              <a:t> </a:t>
            </a:r>
            <a:r>
              <a:rPr lang="pl-PL" sz="2800" dirty="0" err="1" smtClean="0"/>
              <a:t>neighbouring</a:t>
            </a:r>
            <a:r>
              <a:rPr lang="pl-PL" sz="2800" dirty="0" smtClean="0"/>
              <a:t> </a:t>
            </a:r>
            <a:r>
              <a:rPr lang="pl-PL" sz="2800" dirty="0" err="1" smtClean="0"/>
              <a:t>states</a:t>
            </a:r>
            <a:r>
              <a:rPr lang="pl-PL" sz="2800" dirty="0" smtClean="0"/>
              <a:t>.</a:t>
            </a:r>
          </a:p>
          <a:p>
            <a:pPr algn="just"/>
            <a:endParaRPr lang="pl-PL" sz="2800" dirty="0" smtClean="0"/>
          </a:p>
          <a:p>
            <a:endParaRPr lang="pl-PL" sz="2800" b="1"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b="1" dirty="0" err="1" smtClean="0">
                <a:solidFill>
                  <a:schemeClr val="tx1"/>
                </a:solidFill>
              </a:rPr>
              <a:t>Ethnicity</a:t>
            </a:r>
            <a:r>
              <a:rPr lang="pl-PL" sz="4000" b="1" dirty="0" smtClean="0">
                <a:solidFill>
                  <a:schemeClr val="tx1"/>
                </a:solidFill>
              </a:rPr>
              <a:t>  and </a:t>
            </a:r>
            <a:r>
              <a:rPr lang="pl-PL" sz="4000" b="1" dirty="0" err="1" smtClean="0">
                <a:solidFill>
                  <a:schemeClr val="tx1"/>
                </a:solidFill>
              </a:rPr>
              <a:t>Politics</a:t>
            </a:r>
            <a:endParaRPr lang="pl-PL" sz="4000" b="1" dirty="0">
              <a:solidFill>
                <a:schemeClr val="tx1"/>
              </a:solidFill>
            </a:endParaRPr>
          </a:p>
        </p:txBody>
      </p:sp>
      <p:sp>
        <p:nvSpPr>
          <p:cNvPr id="3" name="Symbol zastępczy zawartości 2"/>
          <p:cNvSpPr>
            <a:spLocks noGrp="1"/>
          </p:cNvSpPr>
          <p:nvPr>
            <p:ph idx="1"/>
          </p:nvPr>
        </p:nvSpPr>
        <p:spPr/>
        <p:txBody>
          <a:bodyPr>
            <a:normAutofit/>
          </a:bodyPr>
          <a:lstStyle/>
          <a:p>
            <a:pPr algn="just"/>
            <a:r>
              <a:rPr lang="pl-PL" sz="2800" dirty="0" smtClean="0"/>
              <a:t>Most transparent </a:t>
            </a:r>
            <a:r>
              <a:rPr lang="pl-PL" sz="2800" dirty="0" err="1" smtClean="0"/>
              <a:t>representative</a:t>
            </a:r>
            <a:r>
              <a:rPr lang="pl-PL" sz="2800" dirty="0" smtClean="0"/>
              <a:t> of  </a:t>
            </a:r>
            <a:r>
              <a:rPr lang="pl-PL" sz="2800" dirty="0" err="1" smtClean="0"/>
              <a:t>ethnopolitical</a:t>
            </a:r>
            <a:r>
              <a:rPr lang="pl-PL" sz="2800" dirty="0" smtClean="0"/>
              <a:t> </a:t>
            </a:r>
            <a:r>
              <a:rPr lang="pl-PL" sz="2800" dirty="0" err="1" smtClean="0"/>
              <a:t>extremism</a:t>
            </a:r>
            <a:r>
              <a:rPr lang="pl-PL" sz="2800" dirty="0" smtClean="0"/>
              <a:t> </a:t>
            </a:r>
            <a:r>
              <a:rPr lang="pl-PL" sz="2800" dirty="0" err="1" smtClean="0"/>
              <a:t>in</a:t>
            </a:r>
            <a:r>
              <a:rPr lang="pl-PL" sz="2800" dirty="0" smtClean="0"/>
              <a:t> </a:t>
            </a:r>
            <a:r>
              <a:rPr lang="pl-PL" sz="2800" dirty="0" err="1" smtClean="0"/>
              <a:t>Hungarian</a:t>
            </a:r>
            <a:r>
              <a:rPr lang="pl-PL" sz="2800" dirty="0" smtClean="0"/>
              <a:t> </a:t>
            </a:r>
            <a:r>
              <a:rPr lang="pl-PL" sz="2800" dirty="0" err="1" smtClean="0"/>
              <a:t>history</a:t>
            </a:r>
            <a:r>
              <a:rPr lang="pl-PL" sz="2800" dirty="0" smtClean="0"/>
              <a:t> was  </a:t>
            </a:r>
            <a:r>
              <a:rPr lang="pl-PL" sz="2800" dirty="0" err="1" smtClean="0"/>
              <a:t>the</a:t>
            </a:r>
            <a:r>
              <a:rPr lang="pl-PL" sz="2800" dirty="0" smtClean="0"/>
              <a:t> </a:t>
            </a:r>
            <a:r>
              <a:rPr lang="pl-PL" sz="2800" i="1" dirty="0" smtClean="0"/>
              <a:t>Arrow Cross Party </a:t>
            </a:r>
            <a:r>
              <a:rPr lang="pl-PL" sz="2800" dirty="0" smtClean="0"/>
              <a:t>(</a:t>
            </a:r>
            <a:r>
              <a:rPr lang="pl-PL" sz="2800" i="1" dirty="0" err="1" smtClean="0"/>
              <a:t>Nyilaskeresztes</a:t>
            </a:r>
            <a:r>
              <a:rPr lang="pl-PL" sz="2800" i="1" dirty="0" smtClean="0"/>
              <a:t> </a:t>
            </a:r>
            <a:r>
              <a:rPr lang="pl-PL" sz="2800" i="1" dirty="0" err="1" smtClean="0"/>
              <a:t>Párt</a:t>
            </a:r>
            <a:r>
              <a:rPr lang="pl-PL" sz="2800" i="1" dirty="0" smtClean="0"/>
              <a:t> – </a:t>
            </a:r>
            <a:r>
              <a:rPr lang="pl-PL" sz="2800" i="1" dirty="0" err="1" smtClean="0"/>
              <a:t>Hungarista</a:t>
            </a:r>
            <a:r>
              <a:rPr lang="pl-PL" sz="2800" i="1" dirty="0" smtClean="0"/>
              <a:t> </a:t>
            </a:r>
            <a:r>
              <a:rPr lang="pl-PL" sz="2800" i="1" dirty="0" err="1" smtClean="0"/>
              <a:t>Mozgalom</a:t>
            </a:r>
            <a:r>
              <a:rPr lang="pl-PL" sz="2800" i="1" dirty="0" smtClean="0"/>
              <a:t>)</a:t>
            </a:r>
            <a:r>
              <a:rPr lang="pl-PL" sz="2800" dirty="0" smtClean="0"/>
              <a:t>, </a:t>
            </a:r>
            <a:r>
              <a:rPr lang="pl-PL" sz="2800" dirty="0" err="1" smtClean="0"/>
              <a:t>est</a:t>
            </a:r>
            <a:r>
              <a:rPr lang="pl-PL" sz="2800" dirty="0" smtClean="0"/>
              <a:t>. </a:t>
            </a:r>
            <a:r>
              <a:rPr lang="pl-PL" sz="2800" dirty="0" err="1" smtClean="0"/>
              <a:t>in</a:t>
            </a:r>
            <a:r>
              <a:rPr lang="pl-PL" sz="2800" dirty="0" smtClean="0"/>
              <a:t> 1935 as </a:t>
            </a:r>
            <a:r>
              <a:rPr lang="pl-PL" sz="2800" i="1" dirty="0" smtClean="0"/>
              <a:t>Party of National Will</a:t>
            </a:r>
            <a:r>
              <a:rPr lang="pl-PL" sz="2800" dirty="0" smtClean="0"/>
              <a:t>, </a:t>
            </a:r>
            <a:r>
              <a:rPr lang="pl-PL" sz="2800" dirty="0" err="1" smtClean="0"/>
              <a:t>reconstr</a:t>
            </a:r>
            <a:r>
              <a:rPr lang="pl-PL" sz="2800" dirty="0" smtClean="0"/>
              <a:t>. </a:t>
            </a:r>
            <a:r>
              <a:rPr lang="pl-PL" sz="2800" dirty="0" err="1" smtClean="0"/>
              <a:t>in</a:t>
            </a:r>
            <a:r>
              <a:rPr lang="pl-PL" sz="2800" dirty="0" smtClean="0"/>
              <a:t> 1937 – </a:t>
            </a:r>
            <a:r>
              <a:rPr lang="pl-PL" sz="2800" dirty="0" err="1" smtClean="0"/>
              <a:t>extremely</a:t>
            </a:r>
            <a:r>
              <a:rPr lang="pl-PL" sz="2800" dirty="0" smtClean="0"/>
              <a:t> </a:t>
            </a:r>
            <a:r>
              <a:rPr lang="pl-PL" sz="2800" dirty="0" err="1" smtClean="0"/>
              <a:t>nationalistic</a:t>
            </a:r>
            <a:r>
              <a:rPr lang="pl-PL" sz="2800" dirty="0" smtClean="0"/>
              <a:t>, </a:t>
            </a:r>
            <a:r>
              <a:rPr lang="pl-PL" sz="2800" dirty="0" err="1" smtClean="0"/>
              <a:t>anti-Communist</a:t>
            </a:r>
            <a:r>
              <a:rPr lang="pl-PL" sz="2800" dirty="0" smtClean="0"/>
              <a:t> &amp; </a:t>
            </a:r>
            <a:r>
              <a:rPr lang="pl-PL" sz="2800" dirty="0" err="1" smtClean="0"/>
              <a:t>anti-Semitic</a:t>
            </a:r>
            <a:r>
              <a:rPr lang="pl-PL" sz="2800" dirty="0" smtClean="0"/>
              <a:t>;</a:t>
            </a:r>
          </a:p>
          <a:p>
            <a:pPr algn="just"/>
            <a:r>
              <a:rPr lang="pl-PL" sz="2800" dirty="0" err="1" smtClean="0"/>
              <a:t>Revisionism</a:t>
            </a:r>
            <a:r>
              <a:rPr lang="pl-PL" sz="2800" dirty="0" smtClean="0"/>
              <a:t> was </a:t>
            </a:r>
            <a:r>
              <a:rPr lang="pl-PL" sz="2800" dirty="0" err="1" smtClean="0"/>
              <a:t>hibernated</a:t>
            </a:r>
            <a:r>
              <a:rPr lang="pl-PL" sz="2800" dirty="0" smtClean="0"/>
              <a:t> </a:t>
            </a:r>
            <a:r>
              <a:rPr lang="pl-PL" sz="2800" dirty="0" err="1" smtClean="0"/>
              <a:t>during</a:t>
            </a:r>
            <a:r>
              <a:rPr lang="pl-PL" sz="2800" dirty="0" smtClean="0"/>
              <a:t> </a:t>
            </a:r>
            <a:r>
              <a:rPr lang="pl-PL" sz="2800" dirty="0" err="1" smtClean="0"/>
              <a:t>the</a:t>
            </a:r>
            <a:r>
              <a:rPr lang="pl-PL" sz="2800" dirty="0" smtClean="0"/>
              <a:t> </a:t>
            </a:r>
            <a:r>
              <a:rPr lang="pl-PL" sz="2800" dirty="0" err="1" smtClean="0"/>
              <a:t>Communist</a:t>
            </a:r>
            <a:r>
              <a:rPr lang="pl-PL" sz="2800" dirty="0" smtClean="0"/>
              <a:t> </a:t>
            </a:r>
            <a:r>
              <a:rPr lang="pl-PL" sz="2800" dirty="0" err="1" smtClean="0"/>
              <a:t>rule</a:t>
            </a:r>
            <a:r>
              <a:rPr lang="pl-PL" sz="2800" dirty="0" smtClean="0"/>
              <a:t> </a:t>
            </a:r>
            <a:r>
              <a:rPr lang="pl-PL" sz="2800" dirty="0" err="1" smtClean="0"/>
              <a:t>after</a:t>
            </a:r>
            <a:r>
              <a:rPr lang="pl-PL" sz="2800" dirty="0" smtClean="0"/>
              <a:t> WW II, and </a:t>
            </a:r>
            <a:r>
              <a:rPr lang="pl-PL" sz="2800" dirty="0" err="1" smtClean="0"/>
              <a:t>revitalised</a:t>
            </a:r>
            <a:r>
              <a:rPr lang="pl-PL" sz="2800" dirty="0" smtClean="0"/>
              <a:t> </a:t>
            </a:r>
            <a:r>
              <a:rPr lang="pl-PL" sz="2800" dirty="0" err="1" smtClean="0"/>
              <a:t>temporarily</a:t>
            </a:r>
            <a:r>
              <a:rPr lang="pl-PL" sz="2800" dirty="0" smtClean="0"/>
              <a:t> </a:t>
            </a:r>
            <a:r>
              <a:rPr lang="pl-PL" sz="2800" dirty="0" err="1" smtClean="0"/>
              <a:t>during</a:t>
            </a:r>
            <a:r>
              <a:rPr lang="pl-PL" sz="2800" dirty="0" smtClean="0"/>
              <a:t> </a:t>
            </a:r>
            <a:r>
              <a:rPr lang="pl-PL" sz="2800" dirty="0" err="1" smtClean="0"/>
              <a:t>the</a:t>
            </a:r>
            <a:r>
              <a:rPr lang="pl-PL" sz="2800" dirty="0" smtClean="0"/>
              <a:t> </a:t>
            </a:r>
            <a:r>
              <a:rPr lang="pl-PL" sz="2800" dirty="0" err="1" smtClean="0"/>
              <a:t>premiership</a:t>
            </a:r>
            <a:r>
              <a:rPr lang="pl-PL" sz="2800" dirty="0" smtClean="0"/>
              <a:t> of </a:t>
            </a:r>
            <a:r>
              <a:rPr lang="pl-PL" sz="2800" dirty="0" err="1" smtClean="0"/>
              <a:t>Jozsef</a:t>
            </a:r>
            <a:r>
              <a:rPr lang="pl-PL" sz="2800" dirty="0" smtClean="0"/>
              <a:t> Antall (1990-1993).</a:t>
            </a:r>
            <a:endParaRPr lang="pl-PL" sz="2800"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b="1" dirty="0" err="1" smtClean="0">
                <a:solidFill>
                  <a:schemeClr val="tx1"/>
                </a:solidFill>
              </a:rPr>
              <a:t>Ethnicity</a:t>
            </a:r>
            <a:r>
              <a:rPr lang="pl-PL" sz="4000" b="1" dirty="0" smtClean="0">
                <a:solidFill>
                  <a:schemeClr val="tx1"/>
                </a:solidFill>
              </a:rPr>
              <a:t>  and </a:t>
            </a:r>
            <a:r>
              <a:rPr lang="pl-PL" sz="4000" b="1" dirty="0" err="1" smtClean="0">
                <a:solidFill>
                  <a:schemeClr val="tx1"/>
                </a:solidFill>
              </a:rPr>
              <a:t>Politics</a:t>
            </a:r>
            <a:endParaRPr lang="pl-PL" sz="4000" b="1" dirty="0">
              <a:solidFill>
                <a:schemeClr val="tx1"/>
              </a:solidFill>
            </a:endParaRPr>
          </a:p>
        </p:txBody>
      </p:sp>
      <p:sp>
        <p:nvSpPr>
          <p:cNvPr id="3" name="Symbol zastępczy zawartości 2"/>
          <p:cNvSpPr>
            <a:spLocks noGrp="1"/>
          </p:cNvSpPr>
          <p:nvPr>
            <p:ph idx="1"/>
          </p:nvPr>
        </p:nvSpPr>
        <p:spPr/>
        <p:txBody>
          <a:bodyPr>
            <a:normAutofit/>
          </a:bodyPr>
          <a:lstStyle/>
          <a:p>
            <a:pPr algn="just"/>
            <a:r>
              <a:rPr lang="pl-PL" sz="2800" dirty="0" err="1" smtClean="0"/>
              <a:t>The</a:t>
            </a:r>
            <a:r>
              <a:rPr lang="pl-PL" sz="2800" dirty="0" smtClean="0"/>
              <a:t> </a:t>
            </a:r>
            <a:r>
              <a:rPr lang="pl-PL" sz="2800" dirty="0" err="1" smtClean="0"/>
              <a:t>latter</a:t>
            </a:r>
            <a:r>
              <a:rPr lang="pl-PL" sz="2800" dirty="0" smtClean="0"/>
              <a:t> </a:t>
            </a:r>
            <a:r>
              <a:rPr lang="pl-PL" sz="2800" dirty="0" err="1" smtClean="0"/>
              <a:t>tendency</a:t>
            </a:r>
            <a:r>
              <a:rPr lang="pl-PL" sz="2800" dirty="0" smtClean="0"/>
              <a:t> was </a:t>
            </a:r>
            <a:r>
              <a:rPr lang="pl-PL" sz="2800" dirty="0" err="1" smtClean="0"/>
              <a:t>continued</a:t>
            </a:r>
            <a:r>
              <a:rPr lang="pl-PL" sz="2800" dirty="0" smtClean="0"/>
              <a:t> </a:t>
            </a:r>
            <a:r>
              <a:rPr lang="pl-PL" sz="2800" dirty="0" err="1" smtClean="0"/>
              <a:t>during</a:t>
            </a:r>
            <a:r>
              <a:rPr lang="pl-PL" sz="2800" dirty="0" smtClean="0"/>
              <a:t> </a:t>
            </a:r>
            <a:r>
              <a:rPr lang="pl-PL" sz="2800" dirty="0" err="1" smtClean="0"/>
              <a:t>the</a:t>
            </a:r>
            <a:r>
              <a:rPr lang="pl-PL" sz="2800" dirty="0" smtClean="0"/>
              <a:t> first (1998-2002) and </a:t>
            </a:r>
            <a:r>
              <a:rPr lang="pl-PL" sz="2800" dirty="0" err="1" smtClean="0"/>
              <a:t>second</a:t>
            </a:r>
            <a:r>
              <a:rPr lang="pl-PL" sz="2800" dirty="0" smtClean="0"/>
              <a:t> </a:t>
            </a:r>
            <a:r>
              <a:rPr lang="pl-PL" sz="2800" dirty="0" err="1" smtClean="0"/>
              <a:t>(sinc</a:t>
            </a:r>
            <a:r>
              <a:rPr lang="pl-PL" sz="2800" dirty="0" smtClean="0"/>
              <a:t>e 2010) </a:t>
            </a:r>
            <a:r>
              <a:rPr lang="pl-PL" sz="2800" dirty="0" err="1" smtClean="0"/>
              <a:t>premiership</a:t>
            </a:r>
            <a:r>
              <a:rPr lang="pl-PL" sz="2800" dirty="0" smtClean="0"/>
              <a:t> of Viktor </a:t>
            </a:r>
            <a:r>
              <a:rPr lang="pl-PL" sz="2800" dirty="0" err="1" smtClean="0"/>
              <a:t>Orbán</a:t>
            </a:r>
            <a:r>
              <a:rPr lang="pl-PL" sz="2800" dirty="0" smtClean="0"/>
              <a:t>, leader of </a:t>
            </a:r>
            <a:r>
              <a:rPr lang="pl-PL" sz="2800" i="1" dirty="0" smtClean="0"/>
              <a:t>Fidesz – </a:t>
            </a:r>
            <a:r>
              <a:rPr lang="pl-PL" sz="2800" i="1" dirty="0" err="1" smtClean="0"/>
              <a:t>Hungarian</a:t>
            </a:r>
            <a:r>
              <a:rPr lang="pl-PL" sz="2800" i="1" dirty="0" smtClean="0"/>
              <a:t> </a:t>
            </a:r>
            <a:r>
              <a:rPr lang="pl-PL" sz="2800" i="1" dirty="0" err="1" smtClean="0"/>
              <a:t>Citizens</a:t>
            </a:r>
            <a:r>
              <a:rPr lang="pl-PL" sz="2800" i="1" dirty="0" smtClean="0"/>
              <a:t>’ Union</a:t>
            </a:r>
            <a:r>
              <a:rPr lang="pl-PL" sz="2800" dirty="0" smtClean="0"/>
              <a:t> (</a:t>
            </a:r>
            <a:r>
              <a:rPr lang="pl-PL" sz="2800" i="1" dirty="0" smtClean="0"/>
              <a:t>Fidesz – </a:t>
            </a:r>
            <a:r>
              <a:rPr lang="pl-PL" sz="2800" i="1" dirty="0" err="1" smtClean="0"/>
              <a:t>Magyar</a:t>
            </a:r>
            <a:r>
              <a:rPr lang="pl-PL" sz="2800" i="1" dirty="0" smtClean="0"/>
              <a:t> </a:t>
            </a:r>
            <a:r>
              <a:rPr lang="pl-PL" sz="2800" i="1" dirty="0" err="1" smtClean="0"/>
              <a:t>Polgári</a:t>
            </a:r>
            <a:r>
              <a:rPr lang="pl-PL" sz="2800" i="1" dirty="0" smtClean="0"/>
              <a:t> </a:t>
            </a:r>
            <a:r>
              <a:rPr lang="pl-PL" sz="2800" i="1" dirty="0" err="1" smtClean="0"/>
              <a:t>Szövetség</a:t>
            </a:r>
            <a:r>
              <a:rPr lang="pl-PL" sz="2800" i="1" dirty="0" smtClean="0"/>
              <a:t>), </a:t>
            </a:r>
            <a:r>
              <a:rPr lang="pl-PL" sz="2800" dirty="0" err="1" smtClean="0"/>
              <a:t>name</a:t>
            </a:r>
            <a:r>
              <a:rPr lang="pl-PL" sz="2800" dirty="0" smtClean="0"/>
              <a:t> </a:t>
            </a:r>
            <a:r>
              <a:rPr lang="pl-PL" sz="2800" dirty="0" err="1" smtClean="0"/>
              <a:t>adopted</a:t>
            </a:r>
            <a:r>
              <a:rPr lang="pl-PL" sz="2800" dirty="0" smtClean="0"/>
              <a:t> </a:t>
            </a:r>
            <a:r>
              <a:rPr lang="pl-PL" sz="2800" dirty="0" err="1" smtClean="0"/>
              <a:t>in</a:t>
            </a:r>
            <a:r>
              <a:rPr lang="pl-PL" sz="2800" dirty="0" smtClean="0"/>
              <a:t> 2003, and </a:t>
            </a:r>
            <a:r>
              <a:rPr lang="pl-PL" sz="2800" dirty="0" err="1" smtClean="0"/>
              <a:t>formerly</a:t>
            </a:r>
            <a:r>
              <a:rPr lang="pl-PL" sz="2800" dirty="0" smtClean="0"/>
              <a:t> – </a:t>
            </a:r>
            <a:r>
              <a:rPr lang="pl-PL" sz="2800" dirty="0" err="1" smtClean="0"/>
              <a:t>since</a:t>
            </a:r>
            <a:r>
              <a:rPr lang="pl-PL" sz="2800" dirty="0" smtClean="0"/>
              <a:t> 1988 -  </a:t>
            </a:r>
            <a:r>
              <a:rPr lang="pl-PL" sz="2800" i="1" dirty="0" smtClean="0"/>
              <a:t>Fidesz –  </a:t>
            </a:r>
            <a:r>
              <a:rPr lang="pl-PL" sz="2800" i="1" dirty="0" err="1" smtClean="0"/>
              <a:t>Hungarian</a:t>
            </a:r>
            <a:r>
              <a:rPr lang="pl-PL" sz="2800" i="1" dirty="0" smtClean="0"/>
              <a:t> </a:t>
            </a:r>
            <a:r>
              <a:rPr lang="pl-PL" sz="2800" i="1" dirty="0" err="1" smtClean="0"/>
              <a:t>Citizens</a:t>
            </a:r>
            <a:r>
              <a:rPr lang="pl-PL" sz="2800" i="1" dirty="0" smtClean="0"/>
              <a:t>’ Party </a:t>
            </a:r>
            <a:r>
              <a:rPr lang="pl-PL" sz="2800" dirty="0" smtClean="0"/>
              <a:t>(</a:t>
            </a:r>
            <a:r>
              <a:rPr lang="pl-PL" sz="2800" i="1" dirty="0" smtClean="0"/>
              <a:t>Fidesz - </a:t>
            </a:r>
            <a:r>
              <a:rPr lang="pl-PL" sz="2800" i="1" dirty="0" err="1" smtClean="0"/>
              <a:t>Magyar</a:t>
            </a:r>
            <a:r>
              <a:rPr lang="pl-PL" sz="2800" i="1" dirty="0" smtClean="0"/>
              <a:t> </a:t>
            </a:r>
            <a:r>
              <a:rPr lang="pl-PL" sz="2800" i="1" dirty="0" err="1" smtClean="0"/>
              <a:t>Polgári</a:t>
            </a:r>
            <a:r>
              <a:rPr lang="pl-PL" sz="2800" i="1" dirty="0" smtClean="0"/>
              <a:t> </a:t>
            </a:r>
            <a:r>
              <a:rPr lang="pl-PL" sz="2800" i="1" dirty="0" err="1" smtClean="0"/>
              <a:t>Párt</a:t>
            </a:r>
            <a:r>
              <a:rPr lang="pl-PL" sz="2800" dirty="0" smtClean="0"/>
              <a:t>) – </a:t>
            </a:r>
            <a:r>
              <a:rPr lang="pl-PL" sz="2800" dirty="0" err="1" smtClean="0"/>
              <a:t>conservative</a:t>
            </a:r>
            <a:r>
              <a:rPr lang="pl-PL" sz="2800" dirty="0" smtClean="0"/>
              <a:t>, </a:t>
            </a:r>
            <a:r>
              <a:rPr lang="pl-PL" sz="2800" dirty="0" err="1" smtClean="0"/>
              <a:t>nationalistic</a:t>
            </a:r>
            <a:r>
              <a:rPr lang="pl-PL" sz="2800" dirty="0" smtClean="0"/>
              <a:t>, </a:t>
            </a:r>
            <a:r>
              <a:rPr lang="pl-PL" sz="2800" dirty="0" err="1" smtClean="0"/>
              <a:t>populist</a:t>
            </a:r>
            <a:r>
              <a:rPr lang="pl-PL" sz="2800" dirty="0" smtClean="0"/>
              <a:t> &amp; </a:t>
            </a:r>
            <a:r>
              <a:rPr lang="pl-PL" sz="2800" dirty="0" err="1" smtClean="0"/>
              <a:t>anti-Roma</a:t>
            </a:r>
            <a:r>
              <a:rPr lang="pl-PL" sz="2800" dirty="0" smtClean="0"/>
              <a:t>.</a:t>
            </a:r>
            <a:endParaRPr lang="pl-PL" sz="2800"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b="1" dirty="0" err="1" smtClean="0">
                <a:solidFill>
                  <a:schemeClr val="tx1"/>
                </a:solidFill>
              </a:rPr>
              <a:t>Ethnicity</a:t>
            </a:r>
            <a:r>
              <a:rPr lang="pl-PL" sz="4000" b="1" dirty="0" smtClean="0">
                <a:solidFill>
                  <a:schemeClr val="tx1"/>
                </a:solidFill>
              </a:rPr>
              <a:t>  and </a:t>
            </a:r>
            <a:r>
              <a:rPr lang="pl-PL" sz="4000" b="1" dirty="0" err="1" smtClean="0">
                <a:solidFill>
                  <a:schemeClr val="tx1"/>
                </a:solidFill>
              </a:rPr>
              <a:t>Politics</a:t>
            </a:r>
            <a:endParaRPr lang="pl-PL" sz="4000" b="1" dirty="0">
              <a:solidFill>
                <a:schemeClr val="tx1"/>
              </a:solidFill>
            </a:endParaRPr>
          </a:p>
        </p:txBody>
      </p:sp>
      <p:sp>
        <p:nvSpPr>
          <p:cNvPr id="3" name="Symbol zastępczy zawartości 2"/>
          <p:cNvSpPr>
            <a:spLocks noGrp="1"/>
          </p:cNvSpPr>
          <p:nvPr>
            <p:ph idx="1"/>
          </p:nvPr>
        </p:nvSpPr>
        <p:spPr/>
        <p:txBody>
          <a:bodyPr>
            <a:normAutofit/>
          </a:bodyPr>
          <a:lstStyle/>
          <a:p>
            <a:pPr algn="just"/>
            <a:r>
              <a:rPr lang="pl-PL" sz="2800" dirty="0" smtClean="0"/>
              <a:t>More </a:t>
            </a:r>
            <a:r>
              <a:rPr lang="pl-PL" sz="2800" dirty="0" err="1" smtClean="0"/>
              <a:t>extreme</a:t>
            </a:r>
            <a:r>
              <a:rPr lang="pl-PL" sz="2800" dirty="0" smtClean="0"/>
              <a:t> </a:t>
            </a:r>
            <a:r>
              <a:rPr lang="pl-PL" sz="2800" dirty="0" err="1" smtClean="0"/>
              <a:t>political</a:t>
            </a:r>
            <a:r>
              <a:rPr lang="pl-PL" sz="2800" dirty="0" smtClean="0"/>
              <a:t> profile </a:t>
            </a:r>
            <a:r>
              <a:rPr lang="pl-PL" sz="2800" dirty="0" err="1" smtClean="0"/>
              <a:t>than</a:t>
            </a:r>
            <a:r>
              <a:rPr lang="pl-PL" sz="2800" dirty="0" smtClean="0"/>
              <a:t> Fidesz </a:t>
            </a:r>
            <a:r>
              <a:rPr lang="pl-PL" sz="2800" dirty="0" err="1" smtClean="0"/>
              <a:t>represents</a:t>
            </a:r>
            <a:r>
              <a:rPr lang="pl-PL" sz="2800" dirty="0" smtClean="0"/>
              <a:t> </a:t>
            </a:r>
            <a:r>
              <a:rPr lang="pl-PL" sz="2800" i="1" dirty="0" err="1" smtClean="0"/>
              <a:t>Jobbik</a:t>
            </a:r>
            <a:r>
              <a:rPr lang="pl-PL" sz="2800" i="1" dirty="0" smtClean="0"/>
              <a:t> </a:t>
            </a:r>
            <a:r>
              <a:rPr lang="pl-PL" sz="2800" i="1" dirty="0" err="1" smtClean="0"/>
              <a:t>the</a:t>
            </a:r>
            <a:r>
              <a:rPr lang="pl-PL" sz="2800" i="1" dirty="0" smtClean="0"/>
              <a:t> </a:t>
            </a:r>
            <a:r>
              <a:rPr lang="pl-PL" sz="2800" i="1" dirty="0" err="1" smtClean="0"/>
              <a:t>Movement</a:t>
            </a:r>
            <a:r>
              <a:rPr lang="pl-PL" sz="2800" i="1" dirty="0" smtClean="0"/>
              <a:t> for a </a:t>
            </a:r>
            <a:r>
              <a:rPr lang="pl-PL" sz="2800" i="1" dirty="0" err="1" smtClean="0"/>
              <a:t>Better</a:t>
            </a:r>
            <a:r>
              <a:rPr lang="pl-PL" sz="2800" i="1" dirty="0" smtClean="0"/>
              <a:t> </a:t>
            </a:r>
            <a:r>
              <a:rPr lang="pl-PL" sz="2800" i="1" dirty="0" err="1" smtClean="0"/>
              <a:t>Hungary</a:t>
            </a:r>
            <a:r>
              <a:rPr lang="pl-PL" sz="2800" dirty="0" smtClean="0"/>
              <a:t> (</a:t>
            </a:r>
            <a:r>
              <a:rPr lang="pl-PL" sz="2800" i="1" dirty="0" err="1" smtClean="0"/>
              <a:t>Jobbik</a:t>
            </a:r>
            <a:r>
              <a:rPr lang="pl-PL" sz="2800" i="1" dirty="0" smtClean="0"/>
              <a:t> </a:t>
            </a:r>
            <a:r>
              <a:rPr lang="pl-PL" sz="2800" i="1" dirty="0" err="1" smtClean="0"/>
              <a:t>Magyarországért</a:t>
            </a:r>
            <a:r>
              <a:rPr lang="pl-PL" sz="2800" i="1" dirty="0" smtClean="0"/>
              <a:t> </a:t>
            </a:r>
            <a:r>
              <a:rPr lang="pl-PL" sz="2800" i="1" dirty="0" err="1" smtClean="0"/>
              <a:t>Mozgalom</a:t>
            </a:r>
            <a:r>
              <a:rPr lang="pl-PL" sz="2800" dirty="0" smtClean="0"/>
              <a:t>), </a:t>
            </a:r>
            <a:r>
              <a:rPr lang="en-US" sz="2800" dirty="0" err="1" smtClean="0"/>
              <a:t>est</a:t>
            </a:r>
            <a:r>
              <a:rPr lang="pl-PL" sz="2800" dirty="0" smtClean="0"/>
              <a:t>.</a:t>
            </a:r>
            <a:r>
              <a:rPr lang="en-US" sz="2800" dirty="0" smtClean="0"/>
              <a:t> in 2002 as the </a:t>
            </a:r>
            <a:r>
              <a:rPr lang="en-US" sz="2800" i="1" dirty="0" smtClean="0"/>
              <a:t>Right-Wing Youth Association</a:t>
            </a:r>
            <a:r>
              <a:rPr lang="en-US" sz="2800" dirty="0" smtClean="0"/>
              <a:t> (</a:t>
            </a:r>
            <a:r>
              <a:rPr lang="en-US" sz="2800" i="1" dirty="0" err="1" smtClean="0"/>
              <a:t>Jobboldali</a:t>
            </a:r>
            <a:r>
              <a:rPr lang="en-US" sz="2800" i="1" dirty="0" smtClean="0"/>
              <a:t> </a:t>
            </a:r>
            <a:r>
              <a:rPr lang="en-US" sz="2800" i="1" dirty="0" err="1" smtClean="0"/>
              <a:t>Ifjúsági</a:t>
            </a:r>
            <a:r>
              <a:rPr lang="en-US" sz="2800" i="1" dirty="0" smtClean="0"/>
              <a:t> </a:t>
            </a:r>
            <a:r>
              <a:rPr lang="en-US" sz="2800" i="1" dirty="0" err="1" smtClean="0"/>
              <a:t>Közösség</a:t>
            </a:r>
            <a:r>
              <a:rPr lang="en-US" sz="2800" i="1" dirty="0" smtClean="0"/>
              <a:t> – </a:t>
            </a:r>
            <a:r>
              <a:rPr lang="pl-PL" sz="2800" dirty="0" err="1" smtClean="0"/>
              <a:t>thus</a:t>
            </a:r>
            <a:r>
              <a:rPr lang="pl-PL" sz="2800" i="1" dirty="0" smtClean="0"/>
              <a:t> </a:t>
            </a:r>
            <a:r>
              <a:rPr lang="en-US" sz="2800" i="1" dirty="0" smtClean="0"/>
              <a:t>JOBBIK</a:t>
            </a:r>
            <a:r>
              <a:rPr lang="en-US" sz="2800" dirty="0" smtClean="0"/>
              <a:t>)</a:t>
            </a:r>
            <a:r>
              <a:rPr lang="pl-PL" sz="2800" dirty="0" smtClean="0"/>
              <a:t> – </a:t>
            </a:r>
            <a:r>
              <a:rPr lang="pl-PL" sz="2800" dirty="0" err="1" smtClean="0"/>
              <a:t>radical</a:t>
            </a:r>
            <a:r>
              <a:rPr lang="pl-PL" sz="2800" dirty="0" smtClean="0"/>
              <a:t> </a:t>
            </a:r>
            <a:r>
              <a:rPr lang="pl-PL" sz="2800" dirty="0" err="1" smtClean="0"/>
              <a:t>nationalist</a:t>
            </a:r>
            <a:r>
              <a:rPr lang="pl-PL" sz="2800" dirty="0" smtClean="0"/>
              <a:t>, </a:t>
            </a:r>
            <a:r>
              <a:rPr lang="pl-PL" sz="2800" dirty="0" err="1" smtClean="0"/>
              <a:t>especially</a:t>
            </a:r>
            <a:r>
              <a:rPr lang="pl-PL" sz="2800" dirty="0" smtClean="0"/>
              <a:t> </a:t>
            </a:r>
            <a:r>
              <a:rPr lang="pl-PL" sz="2800" dirty="0" err="1" smtClean="0"/>
              <a:t>anti-Roma</a:t>
            </a:r>
            <a:r>
              <a:rPr lang="pl-PL" sz="2800" dirty="0" smtClean="0"/>
              <a:t>, </a:t>
            </a:r>
            <a:r>
              <a:rPr lang="pl-PL" sz="2800" dirty="0" err="1" smtClean="0"/>
              <a:t>ani-Semitic</a:t>
            </a:r>
            <a:r>
              <a:rPr lang="pl-PL" sz="2800" dirty="0" smtClean="0"/>
              <a:t>, </a:t>
            </a:r>
            <a:r>
              <a:rPr lang="pl-PL" sz="2800" dirty="0" err="1" smtClean="0"/>
              <a:t>called</a:t>
            </a:r>
            <a:r>
              <a:rPr lang="pl-PL" sz="2800" dirty="0" smtClean="0"/>
              <a:t> </a:t>
            </a:r>
            <a:r>
              <a:rPr lang="pl-PL" sz="2800" dirty="0" err="1" smtClean="0"/>
              <a:t>also</a:t>
            </a:r>
            <a:r>
              <a:rPr lang="pl-PL" sz="2800" dirty="0" smtClean="0"/>
              <a:t> </a:t>
            </a:r>
            <a:r>
              <a:rPr lang="pl-PL" sz="2800" dirty="0" err="1" smtClean="0"/>
              <a:t>homophobic</a:t>
            </a:r>
            <a:r>
              <a:rPr lang="pl-PL" sz="2800" dirty="0" smtClean="0"/>
              <a:t>, </a:t>
            </a:r>
            <a:r>
              <a:rPr lang="pl-PL" sz="2800" dirty="0" err="1" smtClean="0"/>
              <a:t>racist</a:t>
            </a:r>
            <a:r>
              <a:rPr lang="pl-PL" sz="2800" dirty="0" smtClean="0"/>
              <a:t> and/</a:t>
            </a:r>
            <a:r>
              <a:rPr lang="pl-PL" sz="2800" dirty="0" err="1" smtClean="0"/>
              <a:t>or</a:t>
            </a:r>
            <a:r>
              <a:rPr lang="pl-PL" sz="2800" dirty="0" smtClean="0"/>
              <a:t> </a:t>
            </a:r>
            <a:r>
              <a:rPr lang="pl-PL" sz="2800" dirty="0" err="1" smtClean="0"/>
              <a:t>neo-nazi</a:t>
            </a:r>
            <a:r>
              <a:rPr lang="pl-PL" sz="2800" dirty="0" smtClean="0"/>
              <a:t>, </a:t>
            </a:r>
            <a:r>
              <a:rPr lang="pl-PL" sz="2800" dirty="0" err="1" smtClean="0"/>
              <a:t>led</a:t>
            </a:r>
            <a:r>
              <a:rPr lang="pl-PL" sz="2800" dirty="0" smtClean="0"/>
              <a:t> by Gabor </a:t>
            </a:r>
            <a:r>
              <a:rPr lang="pl-PL" sz="2800" dirty="0" err="1" smtClean="0"/>
              <a:t>Vona</a:t>
            </a:r>
            <a:r>
              <a:rPr lang="pl-PL" sz="2800" dirty="0" smtClean="0"/>
              <a:t>.</a:t>
            </a:r>
            <a:endParaRPr lang="pl-PL" sz="2800"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b="1" dirty="0" err="1" smtClean="0">
                <a:solidFill>
                  <a:schemeClr val="tx1"/>
                </a:solidFill>
              </a:rPr>
              <a:t>Ethnicity</a:t>
            </a:r>
            <a:r>
              <a:rPr lang="pl-PL" sz="4000" b="1" dirty="0" smtClean="0">
                <a:solidFill>
                  <a:schemeClr val="tx1"/>
                </a:solidFill>
              </a:rPr>
              <a:t>  and </a:t>
            </a:r>
            <a:r>
              <a:rPr lang="pl-PL" sz="4000" b="1" dirty="0" err="1" smtClean="0">
                <a:solidFill>
                  <a:schemeClr val="tx1"/>
                </a:solidFill>
              </a:rPr>
              <a:t>Politics</a:t>
            </a:r>
            <a:endParaRPr lang="pl-PL" sz="4000" b="1" dirty="0">
              <a:solidFill>
                <a:schemeClr val="tx1"/>
              </a:solidFill>
            </a:endParaRPr>
          </a:p>
        </p:txBody>
      </p:sp>
      <p:sp>
        <p:nvSpPr>
          <p:cNvPr id="3" name="Symbol zastępczy zawartości 2"/>
          <p:cNvSpPr>
            <a:spLocks noGrp="1"/>
          </p:cNvSpPr>
          <p:nvPr>
            <p:ph idx="1"/>
          </p:nvPr>
        </p:nvSpPr>
        <p:spPr/>
        <p:txBody>
          <a:bodyPr>
            <a:normAutofit/>
          </a:bodyPr>
          <a:lstStyle/>
          <a:p>
            <a:endParaRPr lang="pl-PL" sz="2800" dirty="0" smtClean="0">
              <a:solidFill>
                <a:schemeClr val="tx1">
                  <a:lumMod val="95000"/>
                  <a:lumOff val="5000"/>
                </a:schemeClr>
              </a:solidFill>
            </a:endParaRPr>
          </a:p>
          <a:p>
            <a:pPr algn="just"/>
            <a:r>
              <a:rPr lang="pl-PL" sz="2800" dirty="0" smtClean="0">
                <a:solidFill>
                  <a:schemeClr val="tx1">
                    <a:lumMod val="95000"/>
                    <a:lumOff val="5000"/>
                  </a:schemeClr>
                </a:solidFill>
              </a:rPr>
              <a:t>In most </a:t>
            </a:r>
            <a:r>
              <a:rPr lang="pl-PL" sz="2800" dirty="0" err="1" smtClean="0">
                <a:solidFill>
                  <a:schemeClr val="tx1">
                    <a:lumMod val="95000"/>
                    <a:lumOff val="5000"/>
                  </a:schemeClr>
                </a:solidFill>
              </a:rPr>
              <a:t>cases</a:t>
            </a:r>
            <a:r>
              <a:rPr lang="pl-PL" sz="2800" dirty="0" smtClean="0">
                <a:solidFill>
                  <a:schemeClr val="tx1">
                    <a:lumMod val="95000"/>
                    <a:lumOff val="5000"/>
                  </a:schemeClr>
                </a:solidFill>
              </a:rPr>
              <a:t> </a:t>
            </a:r>
            <a:r>
              <a:rPr lang="pl-PL" sz="2800" dirty="0" err="1" smtClean="0">
                <a:solidFill>
                  <a:schemeClr val="tx1">
                    <a:lumMod val="95000"/>
                    <a:lumOff val="5000"/>
                  </a:schemeClr>
                </a:solidFill>
              </a:rPr>
              <a:t>the</a:t>
            </a:r>
            <a:r>
              <a:rPr lang="pl-PL" sz="2800" dirty="0" smtClean="0">
                <a:solidFill>
                  <a:schemeClr val="tx1">
                    <a:lumMod val="95000"/>
                    <a:lumOff val="5000"/>
                  </a:schemeClr>
                </a:solidFill>
              </a:rPr>
              <a:t> term </a:t>
            </a:r>
            <a:r>
              <a:rPr lang="pl-PL" sz="2800" dirty="0" err="1" smtClean="0">
                <a:solidFill>
                  <a:schemeClr val="tx1">
                    <a:lumMod val="95000"/>
                    <a:lumOff val="5000"/>
                  </a:schemeClr>
                </a:solidFill>
              </a:rPr>
              <a:t>ethnicity</a:t>
            </a:r>
            <a:r>
              <a:rPr lang="pl-PL" sz="2800" dirty="0" smtClean="0">
                <a:solidFill>
                  <a:schemeClr val="tx1">
                    <a:lumMod val="95000"/>
                    <a:lumOff val="5000"/>
                  </a:schemeClr>
                </a:solidFill>
              </a:rPr>
              <a:t>  </a:t>
            </a:r>
            <a:r>
              <a:rPr lang="pl-PL" sz="2800" dirty="0" err="1" smtClean="0">
                <a:solidFill>
                  <a:schemeClr val="tx1">
                    <a:lumMod val="95000"/>
                    <a:lumOff val="5000"/>
                  </a:schemeClr>
                </a:solidFill>
              </a:rPr>
              <a:t>is</a:t>
            </a:r>
            <a:r>
              <a:rPr lang="pl-PL" sz="2800" dirty="0" smtClean="0">
                <a:solidFill>
                  <a:schemeClr val="tx1">
                    <a:lumMod val="95000"/>
                    <a:lumOff val="5000"/>
                  </a:schemeClr>
                </a:solidFill>
              </a:rPr>
              <a:t> </a:t>
            </a:r>
            <a:r>
              <a:rPr lang="pl-PL" sz="2800" dirty="0" err="1" smtClean="0">
                <a:solidFill>
                  <a:schemeClr val="tx1">
                    <a:lumMod val="95000"/>
                    <a:lumOff val="5000"/>
                  </a:schemeClr>
                </a:solidFill>
              </a:rPr>
              <a:t>equivalent</a:t>
            </a:r>
            <a:r>
              <a:rPr lang="pl-PL" sz="2800" dirty="0" smtClean="0">
                <a:solidFill>
                  <a:schemeClr val="tx1">
                    <a:lumMod val="95000"/>
                    <a:lumOff val="5000"/>
                  </a:schemeClr>
                </a:solidFill>
              </a:rPr>
              <a:t> for </a:t>
            </a:r>
            <a:r>
              <a:rPr lang="pl-PL" sz="2800" b="1" i="1" dirty="0" err="1" smtClean="0">
                <a:solidFill>
                  <a:schemeClr val="tx1">
                    <a:lumMod val="95000"/>
                    <a:lumOff val="5000"/>
                  </a:schemeClr>
                </a:solidFill>
              </a:rPr>
              <a:t>ethnic</a:t>
            </a:r>
            <a:r>
              <a:rPr lang="pl-PL" sz="2800" b="1" i="1" dirty="0" smtClean="0">
                <a:solidFill>
                  <a:schemeClr val="tx1">
                    <a:lumMod val="95000"/>
                    <a:lumOff val="5000"/>
                  </a:schemeClr>
                </a:solidFill>
              </a:rPr>
              <a:t> group</a:t>
            </a:r>
            <a:r>
              <a:rPr lang="pl-PL" sz="2800" dirty="0" smtClean="0">
                <a:solidFill>
                  <a:schemeClr val="tx1">
                    <a:lumMod val="95000"/>
                    <a:lumOff val="5000"/>
                  </a:schemeClr>
                </a:solidFill>
              </a:rPr>
              <a:t>. </a:t>
            </a:r>
            <a:r>
              <a:rPr lang="pl-PL" sz="2800" dirty="0" err="1" smtClean="0">
                <a:solidFill>
                  <a:schemeClr val="tx1">
                    <a:lumMod val="95000"/>
                    <a:lumOff val="5000"/>
                  </a:schemeClr>
                </a:solidFill>
              </a:rPr>
              <a:t>The</a:t>
            </a:r>
            <a:r>
              <a:rPr lang="pl-PL" sz="2800" dirty="0" smtClean="0">
                <a:solidFill>
                  <a:schemeClr val="tx1">
                    <a:lumMod val="95000"/>
                    <a:lumOff val="5000"/>
                  </a:schemeClr>
                </a:solidFill>
              </a:rPr>
              <a:t> </a:t>
            </a:r>
            <a:r>
              <a:rPr lang="pl-PL" sz="2800" dirty="0" err="1" smtClean="0">
                <a:solidFill>
                  <a:schemeClr val="tx1">
                    <a:lumMod val="95000"/>
                    <a:lumOff val="5000"/>
                  </a:schemeClr>
                </a:solidFill>
              </a:rPr>
              <a:t>latter</a:t>
            </a:r>
            <a:r>
              <a:rPr lang="pl-PL" sz="2800" dirty="0" smtClean="0">
                <a:solidFill>
                  <a:schemeClr val="tx1">
                    <a:lumMod val="95000"/>
                    <a:lumOff val="5000"/>
                  </a:schemeClr>
                </a:solidFill>
              </a:rPr>
              <a:t> </a:t>
            </a:r>
            <a:r>
              <a:rPr lang="pl-PL" sz="2800" dirty="0" err="1" smtClean="0">
                <a:solidFill>
                  <a:schemeClr val="tx1">
                    <a:lumMod val="95000"/>
                    <a:lumOff val="5000"/>
                  </a:schemeClr>
                </a:solidFill>
              </a:rPr>
              <a:t>remains</a:t>
            </a:r>
            <a:r>
              <a:rPr lang="pl-PL" sz="2800" dirty="0" smtClean="0">
                <a:solidFill>
                  <a:schemeClr val="tx1">
                    <a:lumMod val="95000"/>
                    <a:lumOff val="5000"/>
                  </a:schemeClr>
                </a:solidFill>
              </a:rPr>
              <a:t> a </a:t>
            </a:r>
            <a:r>
              <a:rPr lang="pl-PL" sz="2800" dirty="0" err="1" smtClean="0">
                <a:solidFill>
                  <a:schemeClr val="tx1">
                    <a:lumMod val="95000"/>
                    <a:lumOff val="5000"/>
                  </a:schemeClr>
                </a:solidFill>
              </a:rPr>
              <a:t>long-lasting</a:t>
            </a:r>
            <a:r>
              <a:rPr lang="pl-PL" sz="2800" dirty="0" smtClean="0">
                <a:solidFill>
                  <a:schemeClr val="tx1">
                    <a:lumMod val="95000"/>
                    <a:lumOff val="5000"/>
                  </a:schemeClr>
                </a:solidFill>
              </a:rPr>
              <a:t> </a:t>
            </a:r>
            <a:r>
              <a:rPr lang="pl-PL" sz="2800" dirty="0" err="1" smtClean="0">
                <a:solidFill>
                  <a:schemeClr val="tx1">
                    <a:lumMod val="95000"/>
                    <a:lumOff val="5000"/>
                  </a:schemeClr>
                </a:solidFill>
              </a:rPr>
              <a:t>object</a:t>
            </a:r>
            <a:r>
              <a:rPr lang="pl-PL" sz="2800" dirty="0" smtClean="0">
                <a:solidFill>
                  <a:schemeClr val="tx1">
                    <a:lumMod val="95000"/>
                    <a:lumOff val="5000"/>
                  </a:schemeClr>
                </a:solidFill>
              </a:rPr>
              <a:t> for </a:t>
            </a:r>
            <a:r>
              <a:rPr lang="pl-PL" sz="2800" dirty="0" err="1" smtClean="0">
                <a:solidFill>
                  <a:schemeClr val="tx1">
                    <a:lumMod val="95000"/>
                    <a:lumOff val="5000"/>
                  </a:schemeClr>
                </a:solidFill>
              </a:rPr>
              <a:t>research</a:t>
            </a:r>
            <a:r>
              <a:rPr lang="pl-PL" sz="2800" dirty="0" smtClean="0">
                <a:solidFill>
                  <a:schemeClr val="tx1">
                    <a:lumMod val="95000"/>
                    <a:lumOff val="5000"/>
                  </a:schemeClr>
                </a:solidFill>
              </a:rPr>
              <a:t> </a:t>
            </a:r>
            <a:r>
              <a:rPr lang="pl-PL" sz="2800" dirty="0" err="1" smtClean="0">
                <a:solidFill>
                  <a:schemeClr val="tx1">
                    <a:lumMod val="95000"/>
                    <a:lumOff val="5000"/>
                  </a:schemeClr>
                </a:solidFill>
              </a:rPr>
              <a:t>analysis</a:t>
            </a:r>
            <a:r>
              <a:rPr lang="pl-PL" sz="2800" dirty="0" smtClean="0">
                <a:solidFill>
                  <a:schemeClr val="tx1">
                    <a:lumMod val="95000"/>
                    <a:lumOff val="5000"/>
                  </a:schemeClr>
                </a:solidFill>
              </a:rPr>
              <a:t>.</a:t>
            </a:r>
          </a:p>
          <a:p>
            <a:pPr algn="just"/>
            <a:r>
              <a:rPr lang="pl-PL" sz="2800" dirty="0" smtClean="0">
                <a:solidFill>
                  <a:schemeClr val="tx1">
                    <a:lumMod val="95000"/>
                    <a:lumOff val="5000"/>
                  </a:schemeClr>
                </a:solidFill>
              </a:rPr>
              <a:t>Max Weber </a:t>
            </a:r>
            <a:r>
              <a:rPr lang="pl-PL" sz="2800" dirty="0" err="1" smtClean="0">
                <a:solidFill>
                  <a:schemeClr val="tx1">
                    <a:lumMod val="95000"/>
                    <a:lumOff val="5000"/>
                  </a:schemeClr>
                </a:solidFill>
              </a:rPr>
              <a:t>in</a:t>
            </a:r>
            <a:r>
              <a:rPr lang="pl-PL" sz="2800" dirty="0" smtClean="0">
                <a:solidFill>
                  <a:schemeClr val="tx1">
                    <a:lumMod val="95000"/>
                    <a:lumOff val="5000"/>
                  </a:schemeClr>
                </a:solidFill>
              </a:rPr>
              <a:t> his </a:t>
            </a:r>
            <a:r>
              <a:rPr lang="pl-PL" sz="2800" dirty="0" err="1" smtClean="0">
                <a:solidFill>
                  <a:schemeClr val="tx1">
                    <a:lumMod val="95000"/>
                    <a:lumOff val="5000"/>
                  </a:schemeClr>
                </a:solidFill>
              </a:rPr>
              <a:t>classic</a:t>
            </a:r>
            <a:r>
              <a:rPr lang="pl-PL" sz="2800" dirty="0" smtClean="0">
                <a:solidFill>
                  <a:schemeClr val="tx1">
                    <a:lumMod val="95000"/>
                    <a:lumOff val="5000"/>
                  </a:schemeClr>
                </a:solidFill>
              </a:rPr>
              <a:t> </a:t>
            </a:r>
            <a:r>
              <a:rPr lang="pl-PL" sz="2800" dirty="0" err="1" smtClean="0">
                <a:solidFill>
                  <a:schemeClr val="tx1">
                    <a:lumMod val="95000"/>
                    <a:lumOff val="5000"/>
                  </a:schemeClr>
                </a:solidFill>
              </a:rPr>
              <a:t>approach</a:t>
            </a:r>
            <a:r>
              <a:rPr lang="pl-PL" sz="2800" dirty="0" smtClean="0">
                <a:solidFill>
                  <a:schemeClr val="tx1">
                    <a:lumMod val="95000"/>
                    <a:lumOff val="5000"/>
                  </a:schemeClr>
                </a:solidFill>
              </a:rPr>
              <a:t> </a:t>
            </a:r>
            <a:r>
              <a:rPr lang="pl-PL" sz="2800" dirty="0" err="1" smtClean="0">
                <a:solidFill>
                  <a:schemeClr val="tx1">
                    <a:lumMod val="95000"/>
                    <a:lumOff val="5000"/>
                  </a:schemeClr>
                </a:solidFill>
              </a:rPr>
              <a:t>refers</a:t>
            </a:r>
            <a:r>
              <a:rPr lang="pl-PL" sz="2800" dirty="0" smtClean="0">
                <a:solidFill>
                  <a:schemeClr val="tx1">
                    <a:lumMod val="95000"/>
                    <a:lumOff val="5000"/>
                  </a:schemeClr>
                </a:solidFill>
              </a:rPr>
              <a:t> to </a:t>
            </a:r>
            <a:r>
              <a:rPr lang="en-GB" sz="2800" dirty="0" smtClean="0"/>
              <a:t>an </a:t>
            </a:r>
            <a:r>
              <a:rPr lang="en-GB" sz="2800" i="1" dirty="0" smtClean="0"/>
              <a:t>ethnic group </a:t>
            </a:r>
            <a:r>
              <a:rPr lang="en-GB" sz="2800" dirty="0" smtClean="0"/>
              <a:t>as a human </a:t>
            </a:r>
            <a:r>
              <a:rPr lang="en-GB" sz="2800" dirty="0" err="1" smtClean="0"/>
              <a:t>col</a:t>
            </a:r>
            <a:r>
              <a:rPr lang="pl-PL" sz="2800" dirty="0" smtClean="0"/>
              <a:t>l</a:t>
            </a:r>
            <a:r>
              <a:rPr lang="en-GB" sz="2800" dirty="0" err="1" smtClean="0"/>
              <a:t>ectivity</a:t>
            </a:r>
            <a:r>
              <a:rPr lang="en-GB" sz="2800" dirty="0" smtClean="0"/>
              <a:t> based on an assumption of common origin, real or imagined</a:t>
            </a:r>
            <a:r>
              <a:rPr lang="pl-PL" sz="2800" dirty="0" smtClean="0"/>
              <a:t>. </a:t>
            </a:r>
            <a:endParaRPr lang="pl-PL" sz="2800" dirty="0" smtClean="0">
              <a:solidFill>
                <a:schemeClr val="tx1">
                  <a:lumMod val="95000"/>
                  <a:lumOff val="5000"/>
                </a:schemeClr>
              </a:solidFill>
            </a:endParaRPr>
          </a:p>
          <a:p>
            <a:endParaRPr lang="pl-PL" sz="2800" dirty="0" smtClean="0"/>
          </a:p>
          <a:p>
            <a:endParaRPr lang="pl-PL" sz="2800"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b="1" dirty="0" err="1" smtClean="0">
                <a:solidFill>
                  <a:schemeClr val="tx1"/>
                </a:solidFill>
              </a:rPr>
              <a:t>Ethnicity</a:t>
            </a:r>
            <a:r>
              <a:rPr lang="pl-PL" sz="4000" b="1" dirty="0" smtClean="0">
                <a:solidFill>
                  <a:schemeClr val="tx1"/>
                </a:solidFill>
              </a:rPr>
              <a:t>  and </a:t>
            </a:r>
            <a:r>
              <a:rPr lang="pl-PL" sz="4000" b="1" dirty="0" err="1" smtClean="0">
                <a:solidFill>
                  <a:schemeClr val="tx1"/>
                </a:solidFill>
              </a:rPr>
              <a:t>Politics</a:t>
            </a:r>
            <a:endParaRPr lang="pl-PL" sz="4000" b="1" dirty="0">
              <a:solidFill>
                <a:schemeClr val="tx1"/>
              </a:solidFill>
            </a:endParaRPr>
          </a:p>
        </p:txBody>
      </p:sp>
      <p:sp>
        <p:nvSpPr>
          <p:cNvPr id="3" name="Symbol zastępczy zawartości 2"/>
          <p:cNvSpPr>
            <a:spLocks noGrp="1"/>
          </p:cNvSpPr>
          <p:nvPr>
            <p:ph idx="1"/>
          </p:nvPr>
        </p:nvSpPr>
        <p:spPr/>
        <p:txBody>
          <a:bodyPr>
            <a:normAutofit/>
          </a:bodyPr>
          <a:lstStyle/>
          <a:p>
            <a:pPr algn="just">
              <a:buNone/>
            </a:pPr>
            <a:r>
              <a:rPr lang="pl-PL" sz="2800" dirty="0" smtClean="0"/>
              <a:t>    </a:t>
            </a:r>
            <a:r>
              <a:rPr lang="pl-PL" sz="2800" u="sng" dirty="0" err="1" smtClean="0"/>
              <a:t>Short</a:t>
            </a:r>
            <a:r>
              <a:rPr lang="pl-PL" sz="2800" u="sng" dirty="0" smtClean="0"/>
              <a:t> </a:t>
            </a:r>
            <a:r>
              <a:rPr lang="pl-PL" sz="2800" u="sng" dirty="0" err="1" smtClean="0"/>
              <a:t>conclusion</a:t>
            </a:r>
            <a:r>
              <a:rPr lang="pl-PL" sz="2800" u="sng" dirty="0" smtClean="0"/>
              <a:t>:</a:t>
            </a:r>
          </a:p>
          <a:p>
            <a:pPr algn="just"/>
            <a:r>
              <a:rPr lang="pl-PL" sz="2800" dirty="0" err="1" smtClean="0"/>
              <a:t>The</a:t>
            </a:r>
            <a:r>
              <a:rPr lang="pl-PL" sz="2800" dirty="0" smtClean="0"/>
              <a:t> </a:t>
            </a:r>
            <a:r>
              <a:rPr lang="pl-PL" sz="2800" dirty="0" err="1" smtClean="0"/>
              <a:t>linkage</a:t>
            </a:r>
            <a:r>
              <a:rPr lang="pl-PL" sz="2800" dirty="0" smtClean="0"/>
              <a:t> </a:t>
            </a:r>
            <a:r>
              <a:rPr lang="pl-PL" sz="2800" dirty="0" err="1" smtClean="0"/>
              <a:t>between</a:t>
            </a:r>
            <a:r>
              <a:rPr lang="pl-PL" sz="2800" dirty="0" smtClean="0"/>
              <a:t> </a:t>
            </a:r>
            <a:r>
              <a:rPr lang="pl-PL" sz="2800" dirty="0" err="1" smtClean="0"/>
              <a:t>ethnicity</a:t>
            </a:r>
            <a:r>
              <a:rPr lang="pl-PL" sz="2800" dirty="0" smtClean="0"/>
              <a:t> and </a:t>
            </a:r>
            <a:r>
              <a:rPr lang="pl-PL" sz="2800" dirty="0" err="1" smtClean="0"/>
              <a:t>politics</a:t>
            </a:r>
            <a:r>
              <a:rPr lang="pl-PL" sz="2800" dirty="0" smtClean="0"/>
              <a:t>  </a:t>
            </a:r>
            <a:r>
              <a:rPr lang="pl-PL" sz="2800" dirty="0" err="1" smtClean="0"/>
              <a:t>in</a:t>
            </a:r>
            <a:r>
              <a:rPr lang="pl-PL" sz="2800" dirty="0" smtClean="0"/>
              <a:t> Central Europe </a:t>
            </a:r>
            <a:r>
              <a:rPr lang="pl-PL" sz="2800" dirty="0" err="1" smtClean="0"/>
              <a:t>still</a:t>
            </a:r>
            <a:r>
              <a:rPr lang="pl-PL" sz="2800" dirty="0" smtClean="0"/>
              <a:t> </a:t>
            </a:r>
            <a:r>
              <a:rPr lang="pl-PL" sz="2800" dirty="0" err="1" smtClean="0"/>
              <a:t>keeps</a:t>
            </a:r>
            <a:r>
              <a:rPr lang="pl-PL" sz="2800" dirty="0" smtClean="0"/>
              <a:t> </a:t>
            </a:r>
            <a:r>
              <a:rPr lang="pl-PL" sz="2800" dirty="0" err="1" smtClean="0"/>
              <a:t>its</a:t>
            </a:r>
            <a:r>
              <a:rPr lang="pl-PL" sz="2800" dirty="0" smtClean="0"/>
              <a:t> </a:t>
            </a:r>
            <a:r>
              <a:rPr lang="pl-PL" sz="2800" dirty="0" err="1" smtClean="0"/>
              <a:t>position</a:t>
            </a:r>
            <a:r>
              <a:rPr lang="pl-PL" sz="2800" dirty="0" smtClean="0"/>
              <a:t> </a:t>
            </a:r>
            <a:r>
              <a:rPr lang="pl-PL" sz="2800" dirty="0" err="1" smtClean="0"/>
              <a:t>although</a:t>
            </a:r>
            <a:r>
              <a:rPr lang="pl-PL" sz="2800" dirty="0" smtClean="0"/>
              <a:t> </a:t>
            </a:r>
            <a:r>
              <a:rPr lang="pl-PL" sz="2800" dirty="0" err="1" smtClean="0"/>
              <a:t>in</a:t>
            </a:r>
            <a:r>
              <a:rPr lang="pl-PL" sz="2800" dirty="0" smtClean="0"/>
              <a:t> </a:t>
            </a:r>
            <a:r>
              <a:rPr lang="pl-PL" sz="2800" dirty="0" err="1" smtClean="0"/>
              <a:t>politically</a:t>
            </a:r>
            <a:r>
              <a:rPr lang="pl-PL" sz="2800" dirty="0" smtClean="0"/>
              <a:t> </a:t>
            </a:r>
            <a:r>
              <a:rPr lang="pl-PL" sz="2800" dirty="0" err="1" smtClean="0"/>
              <a:t>diversified</a:t>
            </a:r>
            <a:r>
              <a:rPr lang="pl-PL" sz="2800" dirty="0" smtClean="0"/>
              <a:t> </a:t>
            </a:r>
            <a:r>
              <a:rPr lang="pl-PL" sz="2800" dirty="0" err="1" smtClean="0"/>
              <a:t>shape</a:t>
            </a:r>
            <a:r>
              <a:rPr lang="pl-PL" sz="2800" dirty="0" smtClean="0"/>
              <a:t>. </a:t>
            </a:r>
            <a:r>
              <a:rPr lang="pl-PL" sz="2800" dirty="0" err="1" smtClean="0"/>
              <a:t>It</a:t>
            </a:r>
            <a:r>
              <a:rPr lang="pl-PL" sz="2800" dirty="0" smtClean="0"/>
              <a:t> </a:t>
            </a:r>
            <a:r>
              <a:rPr lang="pl-PL" sz="2800" dirty="0" err="1" smtClean="0"/>
              <a:t>depends</a:t>
            </a:r>
            <a:r>
              <a:rPr lang="pl-PL" sz="2800" dirty="0" smtClean="0"/>
              <a:t> </a:t>
            </a:r>
            <a:r>
              <a:rPr lang="pl-PL" sz="2800" dirty="0" err="1" smtClean="0"/>
              <a:t>a.o</a:t>
            </a:r>
            <a:r>
              <a:rPr lang="pl-PL" sz="2800" dirty="0" smtClean="0"/>
              <a:t>. on </a:t>
            </a:r>
            <a:r>
              <a:rPr lang="pl-PL" sz="2800" dirty="0" err="1" smtClean="0"/>
              <a:t>the</a:t>
            </a:r>
            <a:r>
              <a:rPr lang="pl-PL" sz="2800" dirty="0" smtClean="0"/>
              <a:t> </a:t>
            </a:r>
            <a:r>
              <a:rPr lang="pl-PL" sz="2800" dirty="0" err="1" smtClean="0"/>
              <a:t>combination</a:t>
            </a:r>
            <a:r>
              <a:rPr lang="pl-PL" sz="2800" dirty="0" smtClean="0"/>
              <a:t> </a:t>
            </a:r>
            <a:r>
              <a:rPr lang="pl-PL" sz="2800" dirty="0" err="1" smtClean="0"/>
              <a:t>between</a:t>
            </a:r>
            <a:r>
              <a:rPr lang="pl-PL" sz="2800" dirty="0" smtClean="0"/>
              <a:t> </a:t>
            </a:r>
            <a:r>
              <a:rPr lang="pl-PL" sz="2800" dirty="0" err="1" smtClean="0"/>
              <a:t>the</a:t>
            </a:r>
            <a:r>
              <a:rPr lang="pl-PL" sz="2800" dirty="0" smtClean="0"/>
              <a:t> </a:t>
            </a:r>
            <a:r>
              <a:rPr lang="pl-PL" sz="2800" dirty="0" err="1" smtClean="0"/>
              <a:t>ethnonational</a:t>
            </a:r>
            <a:r>
              <a:rPr lang="pl-PL" sz="2800" dirty="0" smtClean="0"/>
              <a:t> </a:t>
            </a:r>
            <a:r>
              <a:rPr lang="pl-PL" sz="2800" dirty="0" err="1" smtClean="0"/>
              <a:t>structure</a:t>
            </a:r>
            <a:r>
              <a:rPr lang="pl-PL" sz="2800" dirty="0" smtClean="0"/>
              <a:t> of  </a:t>
            </a:r>
            <a:r>
              <a:rPr lang="pl-PL" sz="2800" dirty="0" err="1" smtClean="0"/>
              <a:t>societies</a:t>
            </a:r>
            <a:r>
              <a:rPr lang="pl-PL" sz="2800" dirty="0" smtClean="0"/>
              <a:t> and </a:t>
            </a:r>
            <a:r>
              <a:rPr lang="pl-PL" sz="2800" dirty="0" err="1" smtClean="0"/>
              <a:t>historical</a:t>
            </a:r>
            <a:r>
              <a:rPr lang="pl-PL" sz="2800" dirty="0" smtClean="0"/>
              <a:t> </a:t>
            </a:r>
            <a:r>
              <a:rPr lang="pl-PL" sz="2800" dirty="0" err="1" smtClean="0"/>
              <a:t>experiences</a:t>
            </a:r>
            <a:r>
              <a:rPr lang="pl-PL" sz="2800" dirty="0" smtClean="0"/>
              <a:t> of </a:t>
            </a:r>
            <a:r>
              <a:rPr lang="pl-PL" sz="2800" dirty="0" err="1" smtClean="0"/>
              <a:t>four</a:t>
            </a:r>
            <a:r>
              <a:rPr lang="pl-PL" sz="2800" dirty="0" smtClean="0"/>
              <a:t> </a:t>
            </a:r>
            <a:r>
              <a:rPr lang="pl-PL" sz="2800" dirty="0" err="1" smtClean="0"/>
              <a:t>states</a:t>
            </a:r>
            <a:r>
              <a:rPr lang="pl-PL" sz="2800" dirty="0" smtClean="0"/>
              <a:t> </a:t>
            </a:r>
            <a:r>
              <a:rPr lang="pl-PL" sz="2800" dirty="0" err="1" smtClean="0"/>
              <a:t>identified</a:t>
            </a:r>
            <a:r>
              <a:rPr lang="pl-PL" sz="2800" dirty="0" smtClean="0"/>
              <a:t> </a:t>
            </a:r>
            <a:r>
              <a:rPr lang="pl-PL" sz="2800" dirty="0" err="1" smtClean="0"/>
              <a:t>with</a:t>
            </a:r>
            <a:r>
              <a:rPr lang="pl-PL" sz="2800" dirty="0" smtClean="0"/>
              <a:t> </a:t>
            </a:r>
            <a:r>
              <a:rPr lang="pl-PL" sz="2800" dirty="0" err="1" smtClean="0"/>
              <a:t>this</a:t>
            </a:r>
            <a:r>
              <a:rPr lang="pl-PL" sz="2800" dirty="0" smtClean="0"/>
              <a:t> region.  </a:t>
            </a:r>
            <a:r>
              <a:rPr lang="pl-PL" sz="2800" dirty="0" err="1" smtClean="0"/>
              <a:t>The</a:t>
            </a:r>
            <a:r>
              <a:rPr lang="pl-PL" sz="2800" dirty="0" smtClean="0"/>
              <a:t> </a:t>
            </a:r>
            <a:r>
              <a:rPr lang="pl-PL" sz="2800" dirty="0" err="1" smtClean="0"/>
              <a:t>above</a:t>
            </a:r>
            <a:r>
              <a:rPr lang="pl-PL" sz="2800" dirty="0" smtClean="0"/>
              <a:t> </a:t>
            </a:r>
            <a:r>
              <a:rPr lang="pl-PL" sz="2800" dirty="0" err="1" smtClean="0"/>
              <a:t>factor</a:t>
            </a:r>
            <a:r>
              <a:rPr lang="pl-PL" sz="2800" dirty="0" smtClean="0"/>
              <a:t> </a:t>
            </a:r>
            <a:r>
              <a:rPr lang="pl-PL" sz="2800" dirty="0" err="1" smtClean="0"/>
              <a:t>matters</a:t>
            </a:r>
            <a:r>
              <a:rPr lang="pl-PL" sz="2800" dirty="0" smtClean="0"/>
              <a:t> </a:t>
            </a:r>
            <a:r>
              <a:rPr lang="pl-PL" sz="2800" dirty="0" err="1" smtClean="0"/>
              <a:t>mostly</a:t>
            </a:r>
            <a:r>
              <a:rPr lang="pl-PL" sz="2800" dirty="0" smtClean="0"/>
              <a:t> </a:t>
            </a:r>
            <a:r>
              <a:rPr lang="pl-PL" sz="2800" dirty="0" err="1" smtClean="0"/>
              <a:t>in</a:t>
            </a:r>
            <a:r>
              <a:rPr lang="pl-PL" sz="2800" dirty="0" smtClean="0"/>
              <a:t> </a:t>
            </a:r>
            <a:r>
              <a:rPr lang="pl-PL" sz="2800" dirty="0" err="1" smtClean="0"/>
              <a:t>Hungary</a:t>
            </a:r>
            <a:r>
              <a:rPr lang="pl-PL" sz="2800" dirty="0" smtClean="0"/>
              <a:t> and </a:t>
            </a:r>
            <a:r>
              <a:rPr lang="pl-PL" sz="2800" dirty="0" err="1" smtClean="0"/>
              <a:t>Slovakia</a:t>
            </a:r>
            <a:r>
              <a:rPr lang="pl-PL" sz="2800" dirty="0" smtClean="0"/>
              <a:t>, </a:t>
            </a:r>
            <a:r>
              <a:rPr lang="pl-PL" sz="2800" dirty="0" err="1" smtClean="0"/>
              <a:t>whereas</a:t>
            </a:r>
            <a:r>
              <a:rPr lang="pl-PL" sz="2800" dirty="0" smtClean="0"/>
              <a:t> </a:t>
            </a:r>
            <a:r>
              <a:rPr lang="pl-PL" sz="2800" dirty="0" err="1" smtClean="0"/>
              <a:t>it</a:t>
            </a:r>
            <a:r>
              <a:rPr lang="pl-PL" sz="2800" dirty="0" smtClean="0"/>
              <a:t> </a:t>
            </a:r>
            <a:r>
              <a:rPr lang="pl-PL" sz="2800" dirty="0" err="1" smtClean="0"/>
              <a:t>has</a:t>
            </a:r>
            <a:r>
              <a:rPr lang="pl-PL" sz="2800" dirty="0" smtClean="0"/>
              <a:t> </a:t>
            </a:r>
            <a:r>
              <a:rPr lang="pl-PL" sz="2800" dirty="0" err="1" smtClean="0"/>
              <a:t>moderate</a:t>
            </a:r>
            <a:r>
              <a:rPr lang="pl-PL" sz="2800" dirty="0" smtClean="0"/>
              <a:t> influence </a:t>
            </a:r>
            <a:r>
              <a:rPr lang="pl-PL" sz="2800" dirty="0" err="1" smtClean="0"/>
              <a:t>in</a:t>
            </a:r>
            <a:r>
              <a:rPr lang="pl-PL" sz="2800" dirty="0" smtClean="0"/>
              <a:t> Poland and Czech Republic.</a:t>
            </a:r>
            <a:endParaRPr lang="pl-PL" sz="2800"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123806" y="2636912"/>
            <a:ext cx="8229600" cy="4641379"/>
          </a:xfrm>
        </p:spPr>
        <p:txBody>
          <a:bodyPr/>
          <a:lstStyle/>
          <a:p>
            <a:endParaRPr lang="pl-PL" dirty="0" smtClean="0"/>
          </a:p>
          <a:p>
            <a:endParaRPr lang="pl-PL" dirty="0" smtClean="0"/>
          </a:p>
          <a:p>
            <a:endParaRPr lang="pl-PL" dirty="0" smtClean="0"/>
          </a:p>
          <a:p>
            <a:pPr>
              <a:buNone/>
            </a:pPr>
            <a:r>
              <a:rPr lang="pl-PL" sz="4000" b="1" dirty="0" smtClean="0">
                <a:solidFill>
                  <a:srgbClr val="002060"/>
                </a:solidFill>
              </a:rPr>
              <a:t>    </a:t>
            </a:r>
            <a:r>
              <a:rPr lang="pl-PL" sz="4000" b="1" dirty="0" err="1" smtClean="0">
                <a:solidFill>
                  <a:srgbClr val="002060"/>
                </a:solidFill>
              </a:rPr>
              <a:t>Thank</a:t>
            </a:r>
            <a:r>
              <a:rPr lang="pl-PL" sz="4000" b="1" dirty="0" smtClean="0">
                <a:solidFill>
                  <a:srgbClr val="002060"/>
                </a:solidFill>
              </a:rPr>
              <a:t> </a:t>
            </a:r>
            <a:r>
              <a:rPr lang="pl-PL" sz="4000" b="1" dirty="0" err="1" smtClean="0">
                <a:solidFill>
                  <a:srgbClr val="002060"/>
                </a:solidFill>
              </a:rPr>
              <a:t>you</a:t>
            </a:r>
            <a:r>
              <a:rPr lang="pl-PL" sz="4000" b="1" dirty="0" smtClean="0">
                <a:solidFill>
                  <a:srgbClr val="002060"/>
                </a:solidFill>
              </a:rPr>
              <a:t> for </a:t>
            </a:r>
            <a:r>
              <a:rPr lang="pl-PL" sz="4000" b="1" dirty="0" err="1" smtClean="0">
                <a:solidFill>
                  <a:srgbClr val="002060"/>
                </a:solidFill>
              </a:rPr>
              <a:t>your</a:t>
            </a:r>
            <a:r>
              <a:rPr lang="pl-PL" sz="4000" b="1" dirty="0" smtClean="0">
                <a:solidFill>
                  <a:srgbClr val="002060"/>
                </a:solidFill>
              </a:rPr>
              <a:t> </a:t>
            </a:r>
            <a:r>
              <a:rPr lang="pl-PL" sz="4000" b="1" dirty="0" err="1" smtClean="0">
                <a:solidFill>
                  <a:srgbClr val="002060"/>
                </a:solidFill>
              </a:rPr>
              <a:t>kind</a:t>
            </a:r>
            <a:r>
              <a:rPr lang="pl-PL" sz="4000" b="1" dirty="0" smtClean="0">
                <a:solidFill>
                  <a:srgbClr val="002060"/>
                </a:solidFill>
              </a:rPr>
              <a:t> </a:t>
            </a:r>
            <a:r>
              <a:rPr lang="pl-PL" sz="4000" b="1" dirty="0" err="1" smtClean="0">
                <a:solidFill>
                  <a:srgbClr val="002060"/>
                </a:solidFill>
              </a:rPr>
              <a:t>attention</a:t>
            </a:r>
            <a:r>
              <a:rPr lang="pl-PL" sz="4000" b="1" dirty="0" smtClean="0">
                <a:solidFill>
                  <a:srgbClr val="002060"/>
                </a:solidFill>
              </a:rPr>
              <a:t>!</a:t>
            </a:r>
            <a:endParaRPr lang="pl-PL" sz="4000" b="1" dirty="0">
              <a:solidFill>
                <a:srgbClr val="002060"/>
              </a:solidFill>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0.90989 -0.675 L -0.90208 0.56435 " pathEditMode="relative" rAng="0" ptsTypes="AA">
                                      <p:cBhvr>
                                        <p:cTn id="6" dur="13000" fill="hold"/>
                                        <p:tgtEl>
                                          <p:spTgt spid="3">
                                            <p:txEl>
                                              <p:pRg st="3" end="3"/>
                                            </p:txEl>
                                          </p:spTgt>
                                        </p:tgtEl>
                                        <p:attrNameLst>
                                          <p:attrName>ppt_x</p:attrName>
                                          <p:attrName>ppt_y</p:attrName>
                                        </p:attrNameLst>
                                      </p:cBhvr>
                                      <p:rCtr x="382" y="6196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b="1" dirty="0" err="1" smtClean="0">
                <a:solidFill>
                  <a:schemeClr val="tx1"/>
                </a:solidFill>
              </a:rPr>
              <a:t>Ethnicity</a:t>
            </a:r>
            <a:r>
              <a:rPr lang="pl-PL" sz="4000" b="1" dirty="0" smtClean="0">
                <a:solidFill>
                  <a:schemeClr val="tx1"/>
                </a:solidFill>
              </a:rPr>
              <a:t>  and </a:t>
            </a:r>
            <a:r>
              <a:rPr lang="pl-PL" sz="4000" b="1" dirty="0" err="1" smtClean="0">
                <a:solidFill>
                  <a:schemeClr val="tx1"/>
                </a:solidFill>
              </a:rPr>
              <a:t>Politics</a:t>
            </a:r>
            <a:endParaRPr lang="pl-PL" sz="4000" b="1" dirty="0">
              <a:solidFill>
                <a:schemeClr val="tx1"/>
              </a:solidFill>
            </a:endParaRPr>
          </a:p>
        </p:txBody>
      </p:sp>
      <p:sp>
        <p:nvSpPr>
          <p:cNvPr id="3" name="Symbol zastępczy zawartości 2"/>
          <p:cNvSpPr>
            <a:spLocks noGrp="1"/>
          </p:cNvSpPr>
          <p:nvPr>
            <p:ph idx="1"/>
          </p:nvPr>
        </p:nvSpPr>
        <p:spPr/>
        <p:txBody>
          <a:bodyPr>
            <a:normAutofit/>
          </a:bodyPr>
          <a:lstStyle/>
          <a:p>
            <a:pPr algn="just"/>
            <a:r>
              <a:rPr lang="pl-PL" sz="2800" dirty="0" err="1" smtClean="0">
                <a:solidFill>
                  <a:schemeClr val="tx1">
                    <a:lumMod val="95000"/>
                    <a:lumOff val="5000"/>
                  </a:schemeClr>
                </a:solidFill>
              </a:rPr>
              <a:t>Ellis</a:t>
            </a:r>
            <a:r>
              <a:rPr lang="pl-PL" sz="2800" dirty="0" smtClean="0">
                <a:solidFill>
                  <a:schemeClr val="tx1">
                    <a:lumMod val="95000"/>
                    <a:lumOff val="5000"/>
                  </a:schemeClr>
                </a:solidFill>
              </a:rPr>
              <a:t> </a:t>
            </a:r>
            <a:r>
              <a:rPr lang="pl-PL" sz="2800" dirty="0" err="1" smtClean="0">
                <a:solidFill>
                  <a:schemeClr val="tx1">
                    <a:lumMod val="95000"/>
                    <a:lumOff val="5000"/>
                  </a:schemeClr>
                </a:solidFill>
              </a:rPr>
              <a:t>Cashmore</a:t>
            </a:r>
            <a:r>
              <a:rPr lang="pl-PL" sz="2800" dirty="0" smtClean="0">
                <a:solidFill>
                  <a:schemeClr val="tx1">
                    <a:lumMod val="95000"/>
                    <a:lumOff val="5000"/>
                  </a:schemeClr>
                </a:solidFill>
              </a:rPr>
              <a:t> </a:t>
            </a:r>
            <a:r>
              <a:rPr lang="pl-PL" sz="2800" dirty="0" err="1" smtClean="0">
                <a:solidFill>
                  <a:schemeClr val="tx1">
                    <a:lumMod val="95000"/>
                    <a:lumOff val="5000"/>
                  </a:schemeClr>
                </a:solidFill>
              </a:rPr>
              <a:t>defines</a:t>
            </a:r>
            <a:r>
              <a:rPr lang="pl-PL" sz="2800" dirty="0" smtClean="0">
                <a:solidFill>
                  <a:schemeClr val="tx1">
                    <a:lumMod val="95000"/>
                    <a:lumOff val="5000"/>
                  </a:schemeClr>
                </a:solidFill>
              </a:rPr>
              <a:t> </a:t>
            </a:r>
            <a:r>
              <a:rPr lang="pl-PL" sz="2800" dirty="0" err="1" smtClean="0">
                <a:solidFill>
                  <a:schemeClr val="tx1">
                    <a:lumMod val="95000"/>
                    <a:lumOff val="5000"/>
                  </a:schemeClr>
                </a:solidFill>
              </a:rPr>
              <a:t>it</a:t>
            </a:r>
            <a:r>
              <a:rPr lang="pl-PL" sz="2800" dirty="0" smtClean="0">
                <a:solidFill>
                  <a:schemeClr val="tx1">
                    <a:lumMod val="95000"/>
                    <a:lumOff val="5000"/>
                  </a:schemeClr>
                </a:solidFill>
              </a:rPr>
              <a:t> as </a:t>
            </a:r>
            <a:r>
              <a:rPr lang="pl-PL" sz="2800" dirty="0" err="1" smtClean="0">
                <a:solidFill>
                  <a:schemeClr val="tx1">
                    <a:lumMod val="95000"/>
                    <a:lumOff val="5000"/>
                  </a:schemeClr>
                </a:solidFill>
              </a:rPr>
              <a:t>self-conscious</a:t>
            </a:r>
            <a:r>
              <a:rPr lang="pl-PL" sz="2800" dirty="0" smtClean="0">
                <a:solidFill>
                  <a:schemeClr val="tx1">
                    <a:lumMod val="95000"/>
                    <a:lumOff val="5000"/>
                  </a:schemeClr>
                </a:solidFill>
              </a:rPr>
              <a:t> </a:t>
            </a:r>
            <a:r>
              <a:rPr lang="pl-PL" sz="2800" dirty="0" err="1" smtClean="0">
                <a:solidFill>
                  <a:schemeClr val="tx1">
                    <a:lumMod val="95000"/>
                    <a:lumOff val="5000"/>
                  </a:schemeClr>
                </a:solidFill>
              </a:rPr>
              <a:t>collection</a:t>
            </a:r>
            <a:r>
              <a:rPr lang="pl-PL" sz="2800" dirty="0" smtClean="0">
                <a:solidFill>
                  <a:schemeClr val="tx1">
                    <a:lumMod val="95000"/>
                    <a:lumOff val="5000"/>
                  </a:schemeClr>
                </a:solidFill>
              </a:rPr>
              <a:t> of </a:t>
            </a:r>
            <a:r>
              <a:rPr lang="pl-PL" sz="2800" dirty="0" err="1" smtClean="0">
                <a:solidFill>
                  <a:schemeClr val="tx1">
                    <a:lumMod val="95000"/>
                    <a:lumOff val="5000"/>
                  </a:schemeClr>
                </a:solidFill>
              </a:rPr>
              <a:t>people</a:t>
            </a:r>
            <a:r>
              <a:rPr lang="pl-PL" sz="2800" dirty="0" smtClean="0">
                <a:solidFill>
                  <a:schemeClr val="tx1">
                    <a:lumMod val="95000"/>
                    <a:lumOff val="5000"/>
                  </a:schemeClr>
                </a:solidFill>
              </a:rPr>
              <a:t> united, </a:t>
            </a:r>
            <a:r>
              <a:rPr lang="pl-PL" sz="2800" dirty="0" err="1" smtClean="0">
                <a:solidFill>
                  <a:schemeClr val="tx1">
                    <a:lumMod val="95000"/>
                    <a:lumOff val="5000"/>
                  </a:schemeClr>
                </a:solidFill>
              </a:rPr>
              <a:t>or</a:t>
            </a:r>
            <a:r>
              <a:rPr lang="pl-PL" sz="2800" dirty="0" smtClean="0">
                <a:solidFill>
                  <a:schemeClr val="tx1">
                    <a:lumMod val="95000"/>
                    <a:lumOff val="5000"/>
                  </a:schemeClr>
                </a:solidFill>
              </a:rPr>
              <a:t> </a:t>
            </a:r>
            <a:r>
              <a:rPr lang="pl-PL" sz="2800" dirty="0" err="1" smtClean="0">
                <a:solidFill>
                  <a:schemeClr val="tx1">
                    <a:lumMod val="95000"/>
                    <a:lumOff val="5000"/>
                  </a:schemeClr>
                </a:solidFill>
              </a:rPr>
              <a:t>closely</a:t>
            </a:r>
            <a:r>
              <a:rPr lang="pl-PL" sz="2800" dirty="0" smtClean="0">
                <a:solidFill>
                  <a:schemeClr val="tx1">
                    <a:lumMod val="95000"/>
                    <a:lumOff val="5000"/>
                  </a:schemeClr>
                </a:solidFill>
              </a:rPr>
              <a:t> </a:t>
            </a:r>
            <a:r>
              <a:rPr lang="pl-PL" sz="2800" dirty="0" err="1" smtClean="0">
                <a:solidFill>
                  <a:schemeClr val="tx1">
                    <a:lumMod val="95000"/>
                    <a:lumOff val="5000"/>
                  </a:schemeClr>
                </a:solidFill>
              </a:rPr>
              <a:t>related</a:t>
            </a:r>
            <a:r>
              <a:rPr lang="pl-PL" sz="2800" dirty="0" smtClean="0">
                <a:solidFill>
                  <a:schemeClr val="tx1">
                    <a:lumMod val="95000"/>
                    <a:lumOff val="5000"/>
                  </a:schemeClr>
                </a:solidFill>
              </a:rPr>
              <a:t>, by </a:t>
            </a:r>
            <a:r>
              <a:rPr lang="pl-PL" sz="2800" dirty="0" err="1" smtClean="0">
                <a:solidFill>
                  <a:schemeClr val="tx1">
                    <a:lumMod val="95000"/>
                    <a:lumOff val="5000"/>
                  </a:schemeClr>
                </a:solidFill>
              </a:rPr>
              <a:t>shared</a:t>
            </a:r>
            <a:r>
              <a:rPr lang="pl-PL" sz="2800" dirty="0" smtClean="0">
                <a:solidFill>
                  <a:schemeClr val="tx1">
                    <a:lumMod val="95000"/>
                    <a:lumOff val="5000"/>
                  </a:schemeClr>
                </a:solidFill>
              </a:rPr>
              <a:t> </a:t>
            </a:r>
            <a:r>
              <a:rPr lang="pl-PL" sz="2800" dirty="0" err="1" smtClean="0">
                <a:solidFill>
                  <a:schemeClr val="tx1">
                    <a:lumMod val="95000"/>
                    <a:lumOff val="5000"/>
                  </a:schemeClr>
                </a:solidFill>
              </a:rPr>
              <a:t>experiences</a:t>
            </a:r>
            <a:r>
              <a:rPr lang="pl-PL" sz="2800" dirty="0" smtClean="0">
                <a:solidFill>
                  <a:schemeClr val="tx1">
                    <a:lumMod val="95000"/>
                    <a:lumOff val="5000"/>
                  </a:schemeClr>
                </a:solidFill>
              </a:rPr>
              <a:t>.</a:t>
            </a:r>
          </a:p>
          <a:p>
            <a:pPr algn="just"/>
            <a:r>
              <a:rPr lang="pl-PL" sz="2800" dirty="0" smtClean="0"/>
              <a:t>T</a:t>
            </a:r>
            <a:r>
              <a:rPr lang="en-GB" sz="2800" dirty="0" smtClean="0"/>
              <a:t>h</a:t>
            </a:r>
            <a:r>
              <a:rPr lang="pl-PL" sz="2800" dirty="0" err="1" smtClean="0"/>
              <a:t>us</a:t>
            </a:r>
            <a:r>
              <a:rPr lang="pl-PL" sz="2800" dirty="0" smtClean="0"/>
              <a:t> </a:t>
            </a:r>
            <a:r>
              <a:rPr lang="pl-PL" sz="2800" dirty="0" err="1" smtClean="0"/>
              <a:t>the</a:t>
            </a:r>
            <a:r>
              <a:rPr lang="en-GB" sz="2800" dirty="0" smtClean="0"/>
              <a:t> elements of vital importance for an ethnic group are</a:t>
            </a:r>
            <a:r>
              <a:rPr lang="pl-PL" sz="2800" dirty="0" smtClean="0"/>
              <a:t> </a:t>
            </a:r>
            <a:r>
              <a:rPr lang="pl-PL" sz="2800" dirty="0" err="1" smtClean="0"/>
              <a:t>usually</a:t>
            </a:r>
            <a:r>
              <a:rPr lang="en-GB" sz="2800" dirty="0" smtClean="0"/>
              <a:t>: culture, especially language and religion; genealogy, including race and origin; special personality features and occupied territory (</a:t>
            </a:r>
            <a:r>
              <a:rPr lang="pl-PL" sz="2800" dirty="0" smtClean="0"/>
              <a:t>Antonina </a:t>
            </a:r>
            <a:r>
              <a:rPr lang="en-GB" sz="2800" dirty="0" err="1" smtClean="0"/>
              <a:t>Kłoskowska</a:t>
            </a:r>
            <a:r>
              <a:rPr lang="pl-PL" sz="2800" dirty="0" smtClean="0"/>
              <a:t>; Ewa </a:t>
            </a:r>
            <a:r>
              <a:rPr lang="en-GB" sz="2800" dirty="0" smtClean="0"/>
              <a:t>Nowicka; </a:t>
            </a:r>
            <a:r>
              <a:rPr lang="pl-PL" sz="2800" dirty="0" smtClean="0"/>
              <a:t>Ronald A. </a:t>
            </a:r>
            <a:r>
              <a:rPr lang="en-GB" sz="2800" dirty="0" err="1" smtClean="0"/>
              <a:t>Reminick</a:t>
            </a:r>
            <a:r>
              <a:rPr lang="pl-PL" sz="2800" dirty="0" smtClean="0"/>
              <a:t>).</a:t>
            </a:r>
            <a:endParaRPr lang="pl-PL" sz="2800"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b="1" dirty="0" err="1" smtClean="0">
                <a:solidFill>
                  <a:schemeClr val="tx1"/>
                </a:solidFill>
              </a:rPr>
              <a:t>Ethnicity</a:t>
            </a:r>
            <a:r>
              <a:rPr lang="pl-PL" sz="4000" b="1" dirty="0" smtClean="0">
                <a:solidFill>
                  <a:schemeClr val="tx1"/>
                </a:solidFill>
              </a:rPr>
              <a:t>  and </a:t>
            </a:r>
            <a:r>
              <a:rPr lang="pl-PL" sz="4000" b="1" dirty="0" err="1" smtClean="0">
                <a:solidFill>
                  <a:schemeClr val="tx1"/>
                </a:solidFill>
              </a:rPr>
              <a:t>Politics</a:t>
            </a:r>
            <a:endParaRPr lang="pl-PL" sz="4000" b="1" dirty="0">
              <a:solidFill>
                <a:schemeClr val="tx1"/>
              </a:solidFill>
            </a:endParaRPr>
          </a:p>
        </p:txBody>
      </p:sp>
      <p:sp>
        <p:nvSpPr>
          <p:cNvPr id="3" name="Symbol zastępczy zawartości 2"/>
          <p:cNvSpPr>
            <a:spLocks noGrp="1"/>
          </p:cNvSpPr>
          <p:nvPr>
            <p:ph idx="1"/>
          </p:nvPr>
        </p:nvSpPr>
        <p:spPr/>
        <p:txBody>
          <a:bodyPr>
            <a:normAutofit lnSpcReduction="10000"/>
          </a:bodyPr>
          <a:lstStyle/>
          <a:p>
            <a:pPr algn="just">
              <a:buNone/>
            </a:pPr>
            <a:r>
              <a:rPr lang="pl-PL" sz="3600" b="1" i="1" dirty="0" smtClean="0"/>
              <a:t>    </a:t>
            </a:r>
            <a:r>
              <a:rPr lang="pl-PL" sz="3600" b="1" i="1" dirty="0" err="1" smtClean="0"/>
              <a:t>Politics</a:t>
            </a:r>
            <a:r>
              <a:rPr lang="pl-PL" sz="3600" dirty="0" smtClean="0"/>
              <a:t>  - </a:t>
            </a:r>
            <a:r>
              <a:rPr lang="en-GB" sz="3600" dirty="0" smtClean="0"/>
              <a:t>an activity which makes it possible to reconcile the interests of various social groups living at an area subject to one power, by granting them the access to the power proportionally to their importance for survival and well-being of the whole community</a:t>
            </a:r>
            <a:r>
              <a:rPr lang="pl-PL" sz="3600" dirty="0" smtClean="0"/>
              <a:t> (Bernard </a:t>
            </a:r>
            <a:r>
              <a:rPr lang="pl-PL" sz="3600" dirty="0" err="1" smtClean="0"/>
              <a:t>Crick</a:t>
            </a:r>
            <a:r>
              <a:rPr lang="pl-PL" sz="3600" dirty="0" smtClean="0"/>
              <a:t>).</a:t>
            </a:r>
          </a:p>
          <a:p>
            <a:endParaRPr lang="pl-PL"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b="1" dirty="0" err="1" smtClean="0">
                <a:solidFill>
                  <a:schemeClr val="tx1"/>
                </a:solidFill>
              </a:rPr>
              <a:t>Ethnicity</a:t>
            </a:r>
            <a:r>
              <a:rPr lang="pl-PL" sz="4000" b="1" dirty="0" smtClean="0">
                <a:solidFill>
                  <a:schemeClr val="tx1"/>
                </a:solidFill>
              </a:rPr>
              <a:t>  and </a:t>
            </a:r>
            <a:r>
              <a:rPr lang="pl-PL" sz="4000" b="1" dirty="0" err="1" smtClean="0">
                <a:solidFill>
                  <a:schemeClr val="tx1"/>
                </a:solidFill>
              </a:rPr>
              <a:t>Politics</a:t>
            </a:r>
            <a:endParaRPr lang="pl-PL" sz="4000" b="1" dirty="0">
              <a:solidFill>
                <a:schemeClr val="tx1"/>
              </a:solidFill>
            </a:endParaRPr>
          </a:p>
        </p:txBody>
      </p:sp>
      <p:sp>
        <p:nvSpPr>
          <p:cNvPr id="3" name="Symbol zastępczy zawartości 2"/>
          <p:cNvSpPr>
            <a:spLocks noGrp="1"/>
          </p:cNvSpPr>
          <p:nvPr>
            <p:ph idx="1"/>
          </p:nvPr>
        </p:nvSpPr>
        <p:spPr/>
        <p:txBody>
          <a:bodyPr>
            <a:normAutofit/>
          </a:bodyPr>
          <a:lstStyle/>
          <a:p>
            <a:pPr algn="just">
              <a:defRPr/>
            </a:pPr>
            <a:r>
              <a:rPr lang="pl-PL" sz="2800" dirty="0" err="1" smtClean="0"/>
              <a:t>However</a:t>
            </a:r>
            <a:r>
              <a:rPr lang="pl-PL" sz="2800" dirty="0" smtClean="0"/>
              <a:t>, </a:t>
            </a:r>
            <a:r>
              <a:rPr lang="pl-PL" sz="2800" dirty="0" err="1" smtClean="0"/>
              <a:t>such</a:t>
            </a:r>
            <a:r>
              <a:rPr lang="pl-PL" sz="2800" dirty="0" smtClean="0"/>
              <a:t> </a:t>
            </a:r>
            <a:r>
              <a:rPr lang="pl-PL" sz="2800" dirty="0" err="1" smtClean="0"/>
              <a:t>liberal-democratic</a:t>
            </a:r>
            <a:r>
              <a:rPr lang="pl-PL" sz="2800" dirty="0" smtClean="0"/>
              <a:t> </a:t>
            </a:r>
            <a:r>
              <a:rPr lang="pl-PL" sz="2800" dirty="0" err="1" smtClean="0"/>
              <a:t>approach</a:t>
            </a:r>
            <a:r>
              <a:rPr lang="pl-PL" sz="2800" dirty="0" smtClean="0"/>
              <a:t> </a:t>
            </a:r>
            <a:r>
              <a:rPr lang="en-GB" sz="2800" dirty="0" smtClean="0"/>
              <a:t>narrows down the historically verified meaning of the term politics</a:t>
            </a:r>
            <a:r>
              <a:rPr lang="pl-PL" sz="2800" dirty="0" smtClean="0"/>
              <a:t> and </a:t>
            </a:r>
            <a:r>
              <a:rPr lang="pl-PL" sz="2800" dirty="0" err="1" smtClean="0"/>
              <a:t>omits</a:t>
            </a:r>
            <a:r>
              <a:rPr lang="pl-PL" sz="2800" dirty="0" smtClean="0"/>
              <a:t> </a:t>
            </a:r>
            <a:r>
              <a:rPr lang="pl-PL" sz="2800" dirty="0" err="1" smtClean="0"/>
              <a:t>the</a:t>
            </a:r>
            <a:r>
              <a:rPr lang="pl-PL" sz="2800" dirty="0" smtClean="0"/>
              <a:t> </a:t>
            </a:r>
            <a:r>
              <a:rPr lang="pl-PL" sz="2800" dirty="0" err="1" smtClean="0"/>
              <a:t>fact</a:t>
            </a:r>
            <a:r>
              <a:rPr lang="pl-PL" sz="2800" dirty="0" smtClean="0"/>
              <a:t> </a:t>
            </a:r>
            <a:r>
              <a:rPr lang="pl-PL" sz="2800" dirty="0" err="1" smtClean="0"/>
              <a:t>that</a:t>
            </a:r>
            <a:r>
              <a:rPr lang="pl-PL" sz="2800" dirty="0" smtClean="0"/>
              <a:t> t</a:t>
            </a:r>
            <a:r>
              <a:rPr lang="en-GB" sz="2800" dirty="0" smtClean="0"/>
              <a:t>he history of mankind has shown very clearly that politics in the form of war is also politics</a:t>
            </a:r>
            <a:r>
              <a:rPr lang="pl-PL" sz="2800" i="1" dirty="0" smtClean="0"/>
              <a:t> </a:t>
            </a:r>
            <a:r>
              <a:rPr lang="pl-PL" sz="2800" dirty="0" smtClean="0"/>
              <a:t>(</a:t>
            </a:r>
            <a:r>
              <a:rPr lang="en-GB" sz="2800" dirty="0" smtClean="0"/>
              <a:t>Carl P.G. von </a:t>
            </a:r>
            <a:r>
              <a:rPr lang="en-GB" sz="2800" dirty="0" err="1" smtClean="0"/>
              <a:t>Clausevitz</a:t>
            </a:r>
            <a:r>
              <a:rPr lang="pl-PL" sz="2800" dirty="0" smtClean="0"/>
              <a:t>).</a:t>
            </a:r>
          </a:p>
          <a:p>
            <a:pPr algn="just">
              <a:defRPr/>
            </a:pPr>
            <a:r>
              <a:rPr lang="pl-PL" sz="2800" dirty="0" err="1" smtClean="0"/>
              <a:t>Effective</a:t>
            </a:r>
            <a:r>
              <a:rPr lang="pl-PL" sz="2800" dirty="0" smtClean="0"/>
              <a:t> </a:t>
            </a:r>
            <a:r>
              <a:rPr lang="en-GB" sz="2800" dirty="0" smtClean="0"/>
              <a:t>politics </a:t>
            </a:r>
            <a:r>
              <a:rPr lang="pl-PL" sz="2800" dirty="0" err="1" smtClean="0"/>
              <a:t>depends</a:t>
            </a:r>
            <a:r>
              <a:rPr lang="pl-PL" sz="2800" dirty="0" smtClean="0"/>
              <a:t> on</a:t>
            </a:r>
            <a:r>
              <a:rPr lang="en-GB" sz="2800" dirty="0" smtClean="0"/>
              <a:t> t</a:t>
            </a:r>
            <a:r>
              <a:rPr lang="pl-PL" sz="2800" dirty="0" err="1" smtClean="0"/>
              <a:t>he</a:t>
            </a:r>
            <a:r>
              <a:rPr lang="en-GB" sz="2800" dirty="0" smtClean="0"/>
              <a:t> own goals fulfil</a:t>
            </a:r>
            <a:r>
              <a:rPr lang="pl-PL" sz="2800" dirty="0" err="1" smtClean="0"/>
              <a:t>ment</a:t>
            </a:r>
            <a:r>
              <a:rPr lang="en-GB" sz="2800" dirty="0" smtClean="0"/>
              <a:t> both by political and </a:t>
            </a:r>
            <a:r>
              <a:rPr lang="en-GB" sz="2800" dirty="0" smtClean="0">
                <a:solidFill>
                  <a:schemeClr val="tx1">
                    <a:lumMod val="95000"/>
                    <a:lumOff val="5000"/>
                  </a:schemeClr>
                </a:solidFill>
              </a:rPr>
              <a:t>military means, with the possibility of changing the allies </a:t>
            </a:r>
            <a:r>
              <a:rPr lang="pl-PL" sz="2800" dirty="0" smtClean="0">
                <a:solidFill>
                  <a:schemeClr val="tx1">
                    <a:lumMod val="95000"/>
                    <a:lumOff val="5000"/>
                  </a:schemeClr>
                </a:solidFill>
              </a:rPr>
              <a:t> </a:t>
            </a:r>
            <a:r>
              <a:rPr lang="pl-PL" sz="2800" dirty="0" smtClean="0"/>
              <a:t>(lord </a:t>
            </a:r>
            <a:r>
              <a:rPr lang="pl-PL" sz="2800" dirty="0" err="1" smtClean="0"/>
              <a:t>Palmerston</a:t>
            </a:r>
            <a:r>
              <a:rPr lang="pl-PL" sz="2800" dirty="0" smtClean="0"/>
              <a:t>).</a:t>
            </a:r>
          </a:p>
          <a:p>
            <a:endParaRPr lang="pl-PL" sz="2800"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b="1" dirty="0" err="1" smtClean="0">
                <a:solidFill>
                  <a:schemeClr val="tx1"/>
                </a:solidFill>
              </a:rPr>
              <a:t>Ethnicity</a:t>
            </a:r>
            <a:r>
              <a:rPr lang="pl-PL" sz="4000" b="1" dirty="0" smtClean="0">
                <a:solidFill>
                  <a:schemeClr val="tx1"/>
                </a:solidFill>
              </a:rPr>
              <a:t>  and </a:t>
            </a:r>
            <a:r>
              <a:rPr lang="pl-PL" sz="4000" b="1" dirty="0" err="1" smtClean="0">
                <a:solidFill>
                  <a:schemeClr val="tx1"/>
                </a:solidFill>
              </a:rPr>
              <a:t>Politics</a:t>
            </a:r>
            <a:endParaRPr lang="pl-PL" sz="4000" b="1" dirty="0">
              <a:solidFill>
                <a:schemeClr val="tx1"/>
              </a:solidFill>
            </a:endParaRPr>
          </a:p>
        </p:txBody>
      </p:sp>
      <p:sp>
        <p:nvSpPr>
          <p:cNvPr id="3" name="Symbol zastępczy zawartości 2"/>
          <p:cNvSpPr>
            <a:spLocks noGrp="1"/>
          </p:cNvSpPr>
          <p:nvPr>
            <p:ph idx="1"/>
          </p:nvPr>
        </p:nvSpPr>
        <p:spPr/>
        <p:txBody>
          <a:bodyPr>
            <a:normAutofit fontScale="62500" lnSpcReduction="20000"/>
          </a:bodyPr>
          <a:lstStyle/>
          <a:p>
            <a:pPr algn="just">
              <a:buNone/>
            </a:pPr>
            <a:r>
              <a:rPr lang="pl-PL" b="1" i="1" dirty="0" smtClean="0">
                <a:solidFill>
                  <a:schemeClr val="tx1">
                    <a:lumMod val="95000"/>
                    <a:lumOff val="5000"/>
                  </a:schemeClr>
                </a:solidFill>
              </a:rPr>
              <a:t>    </a:t>
            </a:r>
          </a:p>
          <a:p>
            <a:pPr algn="just">
              <a:buNone/>
            </a:pPr>
            <a:r>
              <a:rPr lang="pl-PL" b="1" i="1" dirty="0" smtClean="0">
                <a:solidFill>
                  <a:schemeClr val="tx1">
                    <a:lumMod val="95000"/>
                    <a:lumOff val="5000"/>
                  </a:schemeClr>
                </a:solidFill>
              </a:rPr>
              <a:t>     </a:t>
            </a:r>
            <a:r>
              <a:rPr lang="pl-PL" sz="4600" b="1" i="1" dirty="0" err="1" smtClean="0">
                <a:solidFill>
                  <a:schemeClr val="tx1">
                    <a:lumMod val="95000"/>
                    <a:lumOff val="5000"/>
                  </a:schemeClr>
                </a:solidFill>
              </a:rPr>
              <a:t>Ethnopolitics</a:t>
            </a:r>
            <a:r>
              <a:rPr lang="pl-PL" sz="4600" b="1" i="1" dirty="0" smtClean="0">
                <a:solidFill>
                  <a:schemeClr val="tx1">
                    <a:lumMod val="95000"/>
                    <a:lumOff val="5000"/>
                  </a:schemeClr>
                </a:solidFill>
              </a:rPr>
              <a:t> </a:t>
            </a:r>
            <a:r>
              <a:rPr lang="pl-PL" sz="4600" dirty="0" smtClean="0">
                <a:solidFill>
                  <a:schemeClr val="tx1">
                    <a:lumMod val="95000"/>
                    <a:lumOff val="5000"/>
                  </a:schemeClr>
                </a:solidFill>
              </a:rPr>
              <a:t> </a:t>
            </a:r>
            <a:r>
              <a:rPr lang="pl-PL" sz="4600" dirty="0" err="1" smtClean="0">
                <a:solidFill>
                  <a:schemeClr val="tx1">
                    <a:lumMod val="95000"/>
                    <a:lumOff val="5000"/>
                  </a:schemeClr>
                </a:solidFill>
              </a:rPr>
              <a:t>is</a:t>
            </a:r>
            <a:r>
              <a:rPr lang="pl-PL" sz="4600" dirty="0" smtClean="0">
                <a:solidFill>
                  <a:schemeClr val="tx1">
                    <a:lumMod val="95000"/>
                    <a:lumOff val="5000"/>
                  </a:schemeClr>
                </a:solidFill>
              </a:rPr>
              <a:t> </a:t>
            </a:r>
            <a:r>
              <a:rPr lang="pl-PL" sz="4600" dirty="0" err="1" smtClean="0">
                <a:solidFill>
                  <a:schemeClr val="tx1">
                    <a:lumMod val="95000"/>
                    <a:lumOff val="5000"/>
                  </a:schemeClr>
                </a:solidFill>
              </a:rPr>
              <a:t>understood</a:t>
            </a:r>
            <a:r>
              <a:rPr lang="pl-PL" sz="4600" dirty="0" smtClean="0">
                <a:solidFill>
                  <a:schemeClr val="tx1">
                    <a:lumMod val="95000"/>
                    <a:lumOff val="5000"/>
                  </a:schemeClr>
                </a:solidFill>
              </a:rPr>
              <a:t> as  a </a:t>
            </a:r>
            <a:r>
              <a:rPr lang="pl-PL" sz="4600" dirty="0" err="1" smtClean="0">
                <a:solidFill>
                  <a:schemeClr val="tx1">
                    <a:lumMod val="95000"/>
                    <a:lumOff val="5000"/>
                  </a:schemeClr>
                </a:solidFill>
              </a:rPr>
              <a:t>concept</a:t>
            </a:r>
            <a:r>
              <a:rPr lang="pl-PL" sz="4600" dirty="0" smtClean="0">
                <a:solidFill>
                  <a:schemeClr val="tx1">
                    <a:lumMod val="95000"/>
                    <a:lumOff val="5000"/>
                  </a:schemeClr>
                </a:solidFill>
              </a:rPr>
              <a:t> </a:t>
            </a:r>
            <a:r>
              <a:rPr lang="pl-PL" sz="4600" dirty="0" err="1" smtClean="0">
                <a:solidFill>
                  <a:schemeClr val="tx1">
                    <a:lumMod val="95000"/>
                    <a:lumOff val="5000"/>
                  </a:schemeClr>
                </a:solidFill>
              </a:rPr>
              <a:t>that</a:t>
            </a:r>
            <a:r>
              <a:rPr lang="pl-PL" sz="4600" dirty="0" smtClean="0">
                <a:solidFill>
                  <a:schemeClr val="tx1">
                    <a:lumMod val="95000"/>
                    <a:lumOff val="5000"/>
                  </a:schemeClr>
                </a:solidFill>
              </a:rPr>
              <a:t> </a:t>
            </a:r>
            <a:r>
              <a:rPr lang="pl-PL" sz="4600" dirty="0" err="1" smtClean="0">
                <a:solidFill>
                  <a:schemeClr val="tx1">
                    <a:lumMod val="95000"/>
                    <a:lumOff val="5000"/>
                  </a:schemeClr>
                </a:solidFill>
              </a:rPr>
              <a:t>refers</a:t>
            </a:r>
            <a:r>
              <a:rPr lang="pl-PL" sz="4600" dirty="0" smtClean="0">
                <a:solidFill>
                  <a:schemeClr val="tx1">
                    <a:lumMod val="95000"/>
                    <a:lumOff val="5000"/>
                  </a:schemeClr>
                </a:solidFill>
              </a:rPr>
              <a:t> to </a:t>
            </a:r>
            <a:r>
              <a:rPr lang="pl-PL" sz="4600" dirty="0" err="1" smtClean="0">
                <a:solidFill>
                  <a:schemeClr val="tx1">
                    <a:lumMod val="95000"/>
                    <a:lumOff val="5000"/>
                  </a:schemeClr>
                </a:solidFill>
              </a:rPr>
              <a:t>all</a:t>
            </a:r>
            <a:r>
              <a:rPr lang="pl-PL" sz="4600" dirty="0" smtClean="0">
                <a:solidFill>
                  <a:schemeClr val="tx1">
                    <a:lumMod val="95000"/>
                    <a:lumOff val="5000"/>
                  </a:schemeClr>
                </a:solidFill>
              </a:rPr>
              <a:t> </a:t>
            </a:r>
            <a:r>
              <a:rPr lang="pl-PL" sz="4600" dirty="0" err="1" smtClean="0">
                <a:solidFill>
                  <a:schemeClr val="tx1">
                    <a:lumMod val="95000"/>
                    <a:lumOff val="5000"/>
                  </a:schemeClr>
                </a:solidFill>
              </a:rPr>
              <a:t>types</a:t>
            </a:r>
            <a:r>
              <a:rPr lang="pl-PL" sz="4600" dirty="0" smtClean="0">
                <a:solidFill>
                  <a:schemeClr val="tx1">
                    <a:lumMod val="95000"/>
                    <a:lumOff val="5000"/>
                  </a:schemeClr>
                </a:solidFill>
              </a:rPr>
              <a:t> of </a:t>
            </a:r>
            <a:r>
              <a:rPr lang="pl-PL" sz="4600" dirty="0" err="1" smtClean="0">
                <a:solidFill>
                  <a:schemeClr val="tx1">
                    <a:lumMod val="95000"/>
                    <a:lumOff val="5000"/>
                  </a:schemeClr>
                </a:solidFill>
              </a:rPr>
              <a:t>politics</a:t>
            </a:r>
            <a:r>
              <a:rPr lang="pl-PL" sz="4600" dirty="0" smtClean="0">
                <a:solidFill>
                  <a:schemeClr val="tx1">
                    <a:lumMod val="95000"/>
                    <a:lumOff val="5000"/>
                  </a:schemeClr>
                </a:solidFill>
              </a:rPr>
              <a:t> </a:t>
            </a:r>
            <a:r>
              <a:rPr lang="pl-PL" sz="4600" dirty="0" err="1" smtClean="0">
                <a:solidFill>
                  <a:schemeClr val="tx1">
                    <a:lumMod val="95000"/>
                    <a:lumOff val="5000"/>
                  </a:schemeClr>
                </a:solidFill>
              </a:rPr>
              <a:t>involving</a:t>
            </a:r>
            <a:r>
              <a:rPr lang="pl-PL" sz="4600" dirty="0" smtClean="0">
                <a:solidFill>
                  <a:schemeClr val="tx1">
                    <a:lumMod val="95000"/>
                    <a:lumOff val="5000"/>
                  </a:schemeClr>
                </a:solidFill>
              </a:rPr>
              <a:t> </a:t>
            </a:r>
            <a:r>
              <a:rPr lang="pl-PL" sz="4600" dirty="0" err="1" smtClean="0">
                <a:solidFill>
                  <a:schemeClr val="tx1">
                    <a:lumMod val="95000"/>
                    <a:lumOff val="5000"/>
                  </a:schemeClr>
                </a:solidFill>
              </a:rPr>
              <a:t>ethnic</a:t>
            </a:r>
            <a:r>
              <a:rPr lang="pl-PL" sz="4600" dirty="0" smtClean="0">
                <a:solidFill>
                  <a:schemeClr val="tx1">
                    <a:lumMod val="95000"/>
                    <a:lumOff val="5000"/>
                  </a:schemeClr>
                </a:solidFill>
              </a:rPr>
              <a:t> </a:t>
            </a:r>
            <a:r>
              <a:rPr lang="pl-PL" sz="4600" dirty="0" err="1" smtClean="0">
                <a:solidFill>
                  <a:schemeClr val="tx1">
                    <a:lumMod val="95000"/>
                    <a:lumOff val="5000"/>
                  </a:schemeClr>
                </a:solidFill>
              </a:rPr>
              <a:t>entities</a:t>
            </a:r>
            <a:r>
              <a:rPr lang="pl-PL" sz="4600" dirty="0" smtClean="0">
                <a:solidFill>
                  <a:schemeClr val="tx1">
                    <a:lumMod val="95000"/>
                    <a:lumOff val="5000"/>
                  </a:schemeClr>
                </a:solidFill>
              </a:rPr>
              <a:t> (</a:t>
            </a:r>
            <a:r>
              <a:rPr lang="pl-PL" sz="4600" dirty="0" err="1" smtClean="0">
                <a:solidFill>
                  <a:schemeClr val="tx1">
                    <a:lumMod val="95000"/>
                    <a:lumOff val="5000"/>
                  </a:schemeClr>
                </a:solidFill>
              </a:rPr>
              <a:t>Rasma</a:t>
            </a:r>
            <a:r>
              <a:rPr lang="pl-PL" sz="4600" dirty="0" smtClean="0">
                <a:solidFill>
                  <a:schemeClr val="tx1">
                    <a:lumMod val="95000"/>
                    <a:lumOff val="5000"/>
                  </a:schemeClr>
                </a:solidFill>
              </a:rPr>
              <a:t> </a:t>
            </a:r>
            <a:r>
              <a:rPr lang="pl-PL" sz="4600" dirty="0" err="1" smtClean="0">
                <a:solidFill>
                  <a:schemeClr val="tx1">
                    <a:lumMod val="95000"/>
                    <a:lumOff val="5000"/>
                  </a:schemeClr>
                </a:solidFill>
              </a:rPr>
              <a:t>Karklins</a:t>
            </a:r>
            <a:r>
              <a:rPr lang="pl-PL" sz="4600" dirty="0" smtClean="0">
                <a:solidFill>
                  <a:schemeClr val="tx1">
                    <a:lumMod val="95000"/>
                    <a:lumOff val="5000"/>
                  </a:schemeClr>
                </a:solidFill>
              </a:rPr>
              <a:t>) </a:t>
            </a:r>
            <a:r>
              <a:rPr lang="pl-PL" sz="4600" dirty="0" err="1" smtClean="0">
                <a:solidFill>
                  <a:schemeClr val="tx1">
                    <a:lumMod val="95000"/>
                    <a:lumOff val="5000"/>
                  </a:schemeClr>
                </a:solidFill>
              </a:rPr>
              <a:t>or</a:t>
            </a:r>
            <a:r>
              <a:rPr lang="pl-PL" sz="4600" dirty="0" smtClean="0">
                <a:solidFill>
                  <a:schemeClr val="tx1">
                    <a:lumMod val="95000"/>
                    <a:lumOff val="5000"/>
                  </a:schemeClr>
                </a:solidFill>
              </a:rPr>
              <a:t> as a </a:t>
            </a:r>
            <a:r>
              <a:rPr lang="pl-PL" sz="4600" dirty="0" err="1" smtClean="0">
                <a:solidFill>
                  <a:schemeClr val="tx1">
                    <a:lumMod val="95000"/>
                    <a:lumOff val="5000"/>
                  </a:schemeClr>
                </a:solidFill>
              </a:rPr>
              <a:t>process</a:t>
            </a:r>
            <a:r>
              <a:rPr lang="pl-PL" sz="4600" dirty="0" smtClean="0">
                <a:solidFill>
                  <a:schemeClr val="tx1">
                    <a:lumMod val="95000"/>
                    <a:lumOff val="5000"/>
                  </a:schemeClr>
                </a:solidFill>
              </a:rPr>
              <a:t> of </a:t>
            </a:r>
            <a:r>
              <a:rPr lang="pl-PL" sz="4600" dirty="0" err="1" smtClean="0">
                <a:solidFill>
                  <a:schemeClr val="tx1">
                    <a:lumMod val="95000"/>
                    <a:lumOff val="5000"/>
                  </a:schemeClr>
                </a:solidFill>
              </a:rPr>
              <a:t>ethnicity’s</a:t>
            </a:r>
            <a:r>
              <a:rPr lang="pl-PL" sz="4600" dirty="0" smtClean="0">
                <a:solidFill>
                  <a:schemeClr val="tx1">
                    <a:lumMod val="95000"/>
                    <a:lumOff val="5000"/>
                  </a:schemeClr>
                </a:solidFill>
              </a:rPr>
              <a:t> </a:t>
            </a:r>
            <a:r>
              <a:rPr lang="pl-PL" sz="4600" dirty="0" err="1" smtClean="0">
                <a:solidFill>
                  <a:schemeClr val="tx1">
                    <a:lumMod val="95000"/>
                    <a:lumOff val="5000"/>
                  </a:schemeClr>
                </a:solidFill>
              </a:rPr>
              <a:t>translation</a:t>
            </a:r>
            <a:r>
              <a:rPr lang="pl-PL" sz="4600" dirty="0" smtClean="0">
                <a:solidFill>
                  <a:schemeClr val="tx1">
                    <a:lumMod val="95000"/>
                    <a:lumOff val="5000"/>
                  </a:schemeClr>
                </a:solidFill>
              </a:rPr>
              <a:t> </a:t>
            </a:r>
            <a:r>
              <a:rPr lang="pl-PL" sz="4600" dirty="0" err="1" smtClean="0">
                <a:solidFill>
                  <a:schemeClr val="tx1">
                    <a:lumMod val="95000"/>
                    <a:lumOff val="5000"/>
                  </a:schemeClr>
                </a:solidFill>
              </a:rPr>
              <a:t>into</a:t>
            </a:r>
            <a:r>
              <a:rPr lang="pl-PL" sz="4600" dirty="0" smtClean="0">
                <a:solidFill>
                  <a:schemeClr val="tx1">
                    <a:lumMod val="95000"/>
                    <a:lumOff val="5000"/>
                  </a:schemeClr>
                </a:solidFill>
              </a:rPr>
              <a:t> </a:t>
            </a:r>
            <a:r>
              <a:rPr lang="pl-PL" sz="4600" dirty="0" err="1" smtClean="0">
                <a:solidFill>
                  <a:schemeClr val="tx1">
                    <a:lumMod val="95000"/>
                    <a:lumOff val="5000"/>
                  </a:schemeClr>
                </a:solidFill>
              </a:rPr>
              <a:t>political</a:t>
            </a:r>
            <a:r>
              <a:rPr lang="pl-PL" sz="4600" dirty="0" smtClean="0">
                <a:solidFill>
                  <a:schemeClr val="tx1">
                    <a:lumMod val="95000"/>
                    <a:lumOff val="5000"/>
                  </a:schemeClr>
                </a:solidFill>
              </a:rPr>
              <a:t> </a:t>
            </a:r>
            <a:r>
              <a:rPr lang="pl-PL" sz="4600" dirty="0" err="1" smtClean="0">
                <a:solidFill>
                  <a:schemeClr val="tx1">
                    <a:lumMod val="95000"/>
                    <a:lumOff val="5000"/>
                  </a:schemeClr>
                </a:solidFill>
              </a:rPr>
              <a:t>space</a:t>
            </a:r>
            <a:r>
              <a:rPr lang="pl-PL" sz="4600" dirty="0" smtClean="0">
                <a:solidFill>
                  <a:schemeClr val="tx1">
                    <a:lumMod val="95000"/>
                    <a:lumOff val="5000"/>
                  </a:schemeClr>
                </a:solidFill>
              </a:rPr>
              <a:t> (Joseph Rothschild). </a:t>
            </a:r>
            <a:r>
              <a:rPr lang="pl-PL" sz="4600" i="1" dirty="0" err="1" smtClean="0">
                <a:solidFill>
                  <a:schemeClr val="tx1">
                    <a:lumMod val="95000"/>
                    <a:lumOff val="5000"/>
                  </a:schemeClr>
                </a:solidFill>
              </a:rPr>
              <a:t>Ethnopolitics</a:t>
            </a:r>
            <a:r>
              <a:rPr lang="pl-PL" sz="4600" i="1" dirty="0" smtClean="0">
                <a:solidFill>
                  <a:schemeClr val="tx1">
                    <a:lumMod val="95000"/>
                    <a:lumOff val="5000"/>
                  </a:schemeClr>
                </a:solidFill>
              </a:rPr>
              <a:t> </a:t>
            </a:r>
            <a:r>
              <a:rPr lang="pl-PL" sz="4600" i="1" dirty="0" err="1" smtClean="0">
                <a:solidFill>
                  <a:schemeClr val="tx1">
                    <a:lumMod val="95000"/>
                    <a:lumOff val="5000"/>
                  </a:schemeClr>
                </a:solidFill>
              </a:rPr>
              <a:t>may</a:t>
            </a:r>
            <a:r>
              <a:rPr lang="pl-PL" sz="4600" i="1" dirty="0" smtClean="0">
                <a:solidFill>
                  <a:schemeClr val="tx1">
                    <a:lumMod val="95000"/>
                    <a:lumOff val="5000"/>
                  </a:schemeClr>
                </a:solidFill>
              </a:rPr>
              <a:t> </a:t>
            </a:r>
            <a:r>
              <a:rPr lang="pl-PL" sz="4600" i="1" dirty="0" err="1" smtClean="0">
                <a:solidFill>
                  <a:schemeClr val="tx1">
                    <a:lumMod val="95000"/>
                    <a:lumOff val="5000"/>
                  </a:schemeClr>
                </a:solidFill>
              </a:rPr>
              <a:t>have</a:t>
            </a:r>
            <a:r>
              <a:rPr lang="pl-PL" sz="4600" i="1" dirty="0" smtClean="0">
                <a:solidFill>
                  <a:schemeClr val="tx1">
                    <a:lumMod val="95000"/>
                    <a:lumOff val="5000"/>
                  </a:schemeClr>
                </a:solidFill>
              </a:rPr>
              <a:t> </a:t>
            </a:r>
            <a:r>
              <a:rPr lang="pl-PL" sz="4600" i="1" dirty="0" err="1" smtClean="0">
                <a:solidFill>
                  <a:schemeClr val="tx1">
                    <a:lumMod val="95000"/>
                    <a:lumOff val="5000"/>
                  </a:schemeClr>
                </a:solidFill>
              </a:rPr>
              <a:t>Ianus-like</a:t>
            </a:r>
            <a:r>
              <a:rPr lang="pl-PL" sz="4600" i="1" dirty="0" smtClean="0">
                <a:solidFill>
                  <a:schemeClr val="tx1">
                    <a:lumMod val="95000"/>
                    <a:lumOff val="5000"/>
                  </a:schemeClr>
                </a:solidFill>
              </a:rPr>
              <a:t> </a:t>
            </a:r>
            <a:r>
              <a:rPr lang="pl-PL" sz="4600" i="1" dirty="0" err="1" smtClean="0">
                <a:solidFill>
                  <a:schemeClr val="tx1">
                    <a:lumMod val="95000"/>
                    <a:lumOff val="5000"/>
                  </a:schemeClr>
                </a:solidFill>
              </a:rPr>
              <a:t>image</a:t>
            </a:r>
            <a:r>
              <a:rPr lang="pl-PL" sz="4600" i="1" dirty="0" smtClean="0">
                <a:solidFill>
                  <a:schemeClr val="tx1">
                    <a:lumMod val="95000"/>
                    <a:lumOff val="5000"/>
                  </a:schemeClr>
                </a:solidFill>
              </a:rPr>
              <a:t>: </a:t>
            </a:r>
            <a:r>
              <a:rPr lang="pl-PL" sz="4600" i="1" dirty="0" err="1" smtClean="0">
                <a:solidFill>
                  <a:schemeClr val="tx1">
                    <a:lumMod val="95000"/>
                    <a:lumOff val="5000"/>
                  </a:schemeClr>
                </a:solidFill>
              </a:rPr>
              <a:t>constructive</a:t>
            </a:r>
            <a:r>
              <a:rPr lang="pl-PL" sz="4600" i="1" dirty="0" smtClean="0">
                <a:solidFill>
                  <a:schemeClr val="tx1">
                    <a:lumMod val="95000"/>
                    <a:lumOff val="5000"/>
                  </a:schemeClr>
                </a:solidFill>
              </a:rPr>
              <a:t> and </a:t>
            </a:r>
            <a:r>
              <a:rPr lang="pl-PL" sz="4600" i="1" dirty="0" err="1" smtClean="0"/>
              <a:t>destructive</a:t>
            </a:r>
            <a:r>
              <a:rPr lang="pl-PL" sz="4600" i="1" dirty="0" smtClean="0"/>
              <a:t> one, for </a:t>
            </a:r>
            <a:r>
              <a:rPr lang="pl-PL" sz="4600" i="1" dirty="0" err="1" smtClean="0"/>
              <a:t>it</a:t>
            </a:r>
            <a:r>
              <a:rPr lang="pl-PL" sz="4600" i="1" dirty="0" smtClean="0"/>
              <a:t> </a:t>
            </a:r>
            <a:r>
              <a:rPr lang="pl-PL" sz="4600" i="1" dirty="0" err="1" smtClean="0"/>
              <a:t>may</a:t>
            </a:r>
            <a:r>
              <a:rPr lang="pl-PL" sz="4600" i="1" dirty="0" smtClean="0"/>
              <a:t> </a:t>
            </a:r>
            <a:r>
              <a:rPr lang="pl-PL" sz="4600" i="1" dirty="0" err="1" smtClean="0"/>
              <a:t>legitimate</a:t>
            </a:r>
            <a:r>
              <a:rPr lang="pl-PL" sz="4600" i="1" dirty="0" smtClean="0"/>
              <a:t> and </a:t>
            </a:r>
            <a:r>
              <a:rPr lang="pl-PL" sz="4600" i="1" dirty="0" err="1" smtClean="0"/>
              <a:t>delegitimate</a:t>
            </a:r>
            <a:r>
              <a:rPr lang="pl-PL" sz="4600" i="1" dirty="0" smtClean="0"/>
              <a:t> </a:t>
            </a:r>
            <a:r>
              <a:rPr lang="pl-PL" sz="4600" i="1" dirty="0" err="1" smtClean="0"/>
              <a:t>political</a:t>
            </a:r>
            <a:r>
              <a:rPr lang="pl-PL" sz="4600" i="1" dirty="0" smtClean="0"/>
              <a:t> systems of </a:t>
            </a:r>
            <a:r>
              <a:rPr lang="pl-PL" sz="4600" i="1" dirty="0" err="1" smtClean="0"/>
              <a:t>states</a:t>
            </a:r>
            <a:r>
              <a:rPr lang="pl-PL" sz="4600" i="1" dirty="0" smtClean="0"/>
              <a:t>, and </a:t>
            </a:r>
            <a:r>
              <a:rPr lang="pl-PL" sz="4600" i="1" dirty="0" err="1" smtClean="0"/>
              <a:t>stabilize</a:t>
            </a:r>
            <a:r>
              <a:rPr lang="pl-PL" sz="4600" i="1" dirty="0" smtClean="0"/>
              <a:t> </a:t>
            </a:r>
            <a:r>
              <a:rPr lang="pl-PL" sz="4600" i="1" dirty="0" err="1" smtClean="0"/>
              <a:t>or</a:t>
            </a:r>
            <a:r>
              <a:rPr lang="pl-PL" sz="4600" i="1" dirty="0" smtClean="0"/>
              <a:t> </a:t>
            </a:r>
            <a:r>
              <a:rPr lang="pl-PL" sz="4600" i="1" dirty="0" err="1" smtClean="0"/>
              <a:t>udermine</a:t>
            </a:r>
            <a:r>
              <a:rPr lang="pl-PL" sz="4600" i="1" dirty="0" smtClean="0"/>
              <a:t> </a:t>
            </a:r>
            <a:r>
              <a:rPr lang="pl-PL" sz="4600" i="1" dirty="0" err="1" smtClean="0"/>
              <a:t>their</a:t>
            </a:r>
            <a:r>
              <a:rPr lang="pl-PL" sz="4600" i="1" dirty="0" smtClean="0"/>
              <a:t> </a:t>
            </a:r>
            <a:r>
              <a:rPr lang="pl-PL" sz="4600" i="1" dirty="0" err="1" smtClean="0"/>
              <a:t>regimes</a:t>
            </a:r>
            <a:r>
              <a:rPr lang="pl-PL" sz="4600" i="1" dirty="0" smtClean="0"/>
              <a:t> and </a:t>
            </a:r>
            <a:r>
              <a:rPr lang="pl-PL" sz="4600" i="1" dirty="0" err="1" smtClean="0"/>
              <a:t>governments</a:t>
            </a:r>
            <a:r>
              <a:rPr lang="pl-PL" sz="4600" dirty="0" smtClean="0"/>
              <a:t>.</a:t>
            </a:r>
            <a:r>
              <a:rPr lang="pl-PL" sz="4200" dirty="0" smtClean="0">
                <a:solidFill>
                  <a:schemeClr val="tx1">
                    <a:lumMod val="95000"/>
                    <a:lumOff val="5000"/>
                  </a:schemeClr>
                </a:solidFill>
              </a:rPr>
              <a:t/>
            </a:r>
            <a:br>
              <a:rPr lang="pl-PL" sz="4200" dirty="0" smtClean="0">
                <a:solidFill>
                  <a:schemeClr val="tx1">
                    <a:lumMod val="95000"/>
                    <a:lumOff val="5000"/>
                  </a:schemeClr>
                </a:solidFill>
              </a:rPr>
            </a:br>
            <a:endParaRPr lang="pl-PL" sz="4200"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b="1" dirty="0" err="1" smtClean="0">
                <a:solidFill>
                  <a:schemeClr val="tx1"/>
                </a:solidFill>
              </a:rPr>
              <a:t>Ethnicity</a:t>
            </a:r>
            <a:r>
              <a:rPr lang="pl-PL" sz="4000" b="1" dirty="0" smtClean="0">
                <a:solidFill>
                  <a:schemeClr val="tx1"/>
                </a:solidFill>
              </a:rPr>
              <a:t>  and </a:t>
            </a:r>
            <a:r>
              <a:rPr lang="pl-PL" sz="4000" b="1" dirty="0" err="1" smtClean="0">
                <a:solidFill>
                  <a:schemeClr val="tx1"/>
                </a:solidFill>
              </a:rPr>
              <a:t>Politics</a:t>
            </a:r>
            <a:endParaRPr lang="pl-PL" sz="4000" b="1" dirty="0">
              <a:solidFill>
                <a:schemeClr val="tx1"/>
              </a:solidFill>
            </a:endParaRPr>
          </a:p>
        </p:txBody>
      </p:sp>
      <p:sp>
        <p:nvSpPr>
          <p:cNvPr id="3" name="Symbol zastępczy zawartości 2"/>
          <p:cNvSpPr>
            <a:spLocks noGrp="1"/>
          </p:cNvSpPr>
          <p:nvPr>
            <p:ph idx="1"/>
          </p:nvPr>
        </p:nvSpPr>
        <p:spPr/>
        <p:txBody>
          <a:bodyPr>
            <a:normAutofit fontScale="85000" lnSpcReduction="10000"/>
          </a:bodyPr>
          <a:lstStyle/>
          <a:p>
            <a:pPr algn="just"/>
            <a:r>
              <a:rPr lang="pl-PL" sz="3600" dirty="0" err="1" smtClean="0"/>
              <a:t>This</a:t>
            </a:r>
            <a:r>
              <a:rPr lang="pl-PL" sz="3600" dirty="0" smtClean="0"/>
              <a:t> </a:t>
            </a:r>
            <a:r>
              <a:rPr lang="pl-PL" sz="3600" dirty="0" err="1" smtClean="0"/>
              <a:t>ambigous</a:t>
            </a:r>
            <a:r>
              <a:rPr lang="pl-PL" sz="3600" dirty="0" smtClean="0"/>
              <a:t> </a:t>
            </a:r>
            <a:r>
              <a:rPr lang="pl-PL" sz="3600" dirty="0" err="1" smtClean="0"/>
              <a:t>image</a:t>
            </a:r>
            <a:r>
              <a:rPr lang="pl-PL" sz="3600" dirty="0" smtClean="0"/>
              <a:t> </a:t>
            </a:r>
            <a:r>
              <a:rPr lang="pl-PL" sz="3600" dirty="0" err="1" smtClean="0"/>
              <a:t>is</a:t>
            </a:r>
            <a:r>
              <a:rPr lang="pl-PL" sz="3600" dirty="0" smtClean="0"/>
              <a:t> </a:t>
            </a:r>
            <a:r>
              <a:rPr lang="pl-PL" sz="3600" dirty="0" err="1" smtClean="0"/>
              <a:t>confirmed</a:t>
            </a:r>
            <a:r>
              <a:rPr lang="pl-PL" sz="3600" dirty="0" smtClean="0"/>
              <a:t> by </a:t>
            </a:r>
            <a:r>
              <a:rPr lang="en-US" sz="3600" dirty="0" smtClean="0"/>
              <a:t>John T. </a:t>
            </a:r>
            <a:r>
              <a:rPr lang="en-US" sz="3600" dirty="0" err="1" smtClean="0"/>
              <a:t>Ishiyama</a:t>
            </a:r>
            <a:r>
              <a:rPr lang="en-US" sz="3600" dirty="0" smtClean="0"/>
              <a:t> and </a:t>
            </a:r>
            <a:r>
              <a:rPr lang="en-US" sz="3600" dirty="0" err="1" smtClean="0"/>
              <a:t>Marijke</a:t>
            </a:r>
            <a:r>
              <a:rPr lang="en-US" sz="3600" dirty="0" smtClean="0"/>
              <a:t> </a:t>
            </a:r>
            <a:r>
              <a:rPr lang="en-US" sz="3600" dirty="0" err="1" smtClean="0"/>
              <a:t>Breuning</a:t>
            </a:r>
            <a:r>
              <a:rPr lang="en-US" sz="3600" dirty="0" smtClean="0"/>
              <a:t> </a:t>
            </a:r>
            <a:r>
              <a:rPr lang="pl-PL" sz="3600" dirty="0" smtClean="0"/>
              <a:t> by </a:t>
            </a:r>
            <a:r>
              <a:rPr lang="en-US" sz="3600" dirty="0" smtClean="0"/>
              <a:t>saying </a:t>
            </a:r>
            <a:r>
              <a:rPr lang="pl-PL" sz="3600" dirty="0" err="1" smtClean="0"/>
              <a:t>that</a:t>
            </a:r>
            <a:r>
              <a:rPr lang="en-US" sz="3600" dirty="0" smtClean="0"/>
              <a:t> </a:t>
            </a:r>
            <a:r>
              <a:rPr lang="en-US" sz="3600" i="1" dirty="0" smtClean="0"/>
              <a:t>although </a:t>
            </a:r>
            <a:r>
              <a:rPr lang="en-US" sz="3600" i="1" dirty="0" err="1" smtClean="0"/>
              <a:t>ethnopolitics</a:t>
            </a:r>
            <a:r>
              <a:rPr lang="en-US" sz="3600" i="1" dirty="0" smtClean="0"/>
              <a:t> can be </a:t>
            </a:r>
            <a:r>
              <a:rPr lang="en-US" sz="3600" i="1" dirty="0" err="1" smtClean="0"/>
              <a:t>conflictual</a:t>
            </a:r>
            <a:r>
              <a:rPr lang="en-US" sz="3600" i="1" dirty="0" smtClean="0"/>
              <a:t>, it can also be cooperative</a:t>
            </a:r>
            <a:r>
              <a:rPr lang="pl-PL" sz="3600" i="1" dirty="0" smtClean="0"/>
              <a:t>.</a:t>
            </a:r>
            <a:r>
              <a:rPr lang="pl-PL" sz="3600" dirty="0" smtClean="0"/>
              <a:t> </a:t>
            </a:r>
            <a:r>
              <a:rPr lang="pl-PL" sz="3600" dirty="0" err="1" smtClean="0"/>
              <a:t>They</a:t>
            </a:r>
            <a:r>
              <a:rPr lang="pl-PL" sz="3600" dirty="0" smtClean="0"/>
              <a:t>  </a:t>
            </a:r>
            <a:r>
              <a:rPr lang="pl-PL" sz="3600" dirty="0" err="1" smtClean="0"/>
              <a:t>also</a:t>
            </a:r>
            <a:r>
              <a:rPr lang="pl-PL" sz="3600" dirty="0" smtClean="0"/>
              <a:t> </a:t>
            </a:r>
            <a:r>
              <a:rPr lang="pl-PL" sz="3600" dirty="0" err="1" smtClean="0"/>
              <a:t>claim</a:t>
            </a:r>
            <a:r>
              <a:rPr lang="pl-PL" sz="3600" dirty="0" smtClean="0"/>
              <a:t> </a:t>
            </a:r>
            <a:r>
              <a:rPr lang="pl-PL" sz="3600" dirty="0" err="1" smtClean="0"/>
              <a:t>that</a:t>
            </a:r>
            <a:r>
              <a:rPr lang="pl-PL" sz="3600" dirty="0" smtClean="0"/>
              <a:t> </a:t>
            </a:r>
            <a:r>
              <a:rPr lang="en-US" sz="3600" i="1" dirty="0" smtClean="0"/>
              <a:t>the organizational expression of </a:t>
            </a:r>
            <a:r>
              <a:rPr lang="en-US" sz="3600" i="1" dirty="0" err="1" smtClean="0"/>
              <a:t>ethnopolitics</a:t>
            </a:r>
            <a:r>
              <a:rPr lang="en-US" sz="3600" i="1" dirty="0" smtClean="0"/>
              <a:t> is the </a:t>
            </a:r>
            <a:r>
              <a:rPr lang="en-US" sz="3600" i="1" dirty="0" err="1" smtClean="0"/>
              <a:t>ethnopolitical</a:t>
            </a:r>
            <a:r>
              <a:rPr lang="en-US" sz="3600" i="1" dirty="0" smtClean="0"/>
              <a:t> party</a:t>
            </a:r>
            <a:r>
              <a:rPr lang="pl-PL" sz="3600" dirty="0" smtClean="0"/>
              <a:t>. </a:t>
            </a:r>
            <a:r>
              <a:rPr lang="pl-PL" sz="3600" dirty="0" err="1" smtClean="0"/>
              <a:t>However</a:t>
            </a:r>
            <a:r>
              <a:rPr lang="pl-PL" sz="3600" dirty="0" smtClean="0"/>
              <a:t>, not </a:t>
            </a:r>
            <a:r>
              <a:rPr lang="pl-PL" sz="3600" dirty="0" err="1" smtClean="0"/>
              <a:t>only</a:t>
            </a:r>
            <a:r>
              <a:rPr lang="pl-PL" sz="3600" dirty="0" smtClean="0"/>
              <a:t>. As </a:t>
            </a:r>
            <a:r>
              <a:rPr lang="pl-PL" sz="3600" dirty="0" err="1" smtClean="0"/>
              <a:t>manifold</a:t>
            </a:r>
            <a:r>
              <a:rPr lang="pl-PL" sz="3600" dirty="0" smtClean="0"/>
              <a:t> </a:t>
            </a:r>
            <a:r>
              <a:rPr lang="pl-PL" sz="3600" dirty="0" err="1" smtClean="0"/>
              <a:t>exemples</a:t>
            </a:r>
            <a:r>
              <a:rPr lang="pl-PL" sz="3600" dirty="0" smtClean="0"/>
              <a:t> </a:t>
            </a:r>
            <a:r>
              <a:rPr lang="pl-PL" sz="3600" dirty="0" err="1" smtClean="0"/>
              <a:t>confirm</a:t>
            </a:r>
            <a:r>
              <a:rPr lang="pl-PL" sz="3600" dirty="0" smtClean="0"/>
              <a:t> </a:t>
            </a:r>
            <a:r>
              <a:rPr lang="pl-PL" sz="3600" dirty="0" err="1" smtClean="0"/>
              <a:t>paramilitary</a:t>
            </a:r>
            <a:r>
              <a:rPr lang="pl-PL" sz="3600" dirty="0" smtClean="0"/>
              <a:t> </a:t>
            </a:r>
            <a:r>
              <a:rPr lang="pl-PL" sz="3600" dirty="0" err="1" smtClean="0"/>
              <a:t>aspect</a:t>
            </a:r>
            <a:r>
              <a:rPr lang="pl-PL" sz="3600" dirty="0" smtClean="0"/>
              <a:t> </a:t>
            </a:r>
            <a:r>
              <a:rPr lang="pl-PL" sz="3600" dirty="0" err="1" smtClean="0"/>
              <a:t>cannot</a:t>
            </a:r>
            <a:r>
              <a:rPr lang="pl-PL" sz="3600" dirty="0" smtClean="0"/>
              <a:t> be </a:t>
            </a:r>
            <a:r>
              <a:rPr lang="pl-PL" sz="3600" dirty="0" err="1" smtClean="0"/>
              <a:t>neglected</a:t>
            </a:r>
            <a:r>
              <a:rPr lang="pl-PL" sz="3600" dirty="0" smtClean="0"/>
              <a:t> </a:t>
            </a:r>
            <a:r>
              <a:rPr lang="pl-PL" sz="3600" dirty="0" err="1" smtClean="0"/>
              <a:t>here</a:t>
            </a:r>
            <a:r>
              <a:rPr lang="pl-PL" sz="3600" dirty="0" smtClean="0"/>
              <a:t>, to </a:t>
            </a:r>
            <a:r>
              <a:rPr lang="pl-PL" sz="3600" dirty="0" err="1" smtClean="0"/>
              <a:t>remind</a:t>
            </a:r>
            <a:r>
              <a:rPr lang="pl-PL" sz="3600" dirty="0" smtClean="0"/>
              <a:t> IRA, ETA, </a:t>
            </a:r>
            <a:r>
              <a:rPr lang="pl-PL" sz="3600" dirty="0" err="1" smtClean="0"/>
              <a:t>Hlinkova</a:t>
            </a:r>
            <a:r>
              <a:rPr lang="pl-PL" sz="3600" dirty="0" smtClean="0"/>
              <a:t> garda, </a:t>
            </a:r>
            <a:r>
              <a:rPr lang="pl-PL" sz="3600" dirty="0" err="1" smtClean="0"/>
              <a:t>Magyar</a:t>
            </a:r>
            <a:r>
              <a:rPr lang="pl-PL" sz="3600" dirty="0" smtClean="0"/>
              <a:t> </a:t>
            </a:r>
            <a:r>
              <a:rPr lang="pl-PL" sz="3600" dirty="0" err="1" smtClean="0"/>
              <a:t>Gárda</a:t>
            </a:r>
            <a:r>
              <a:rPr lang="pl-PL" sz="3600" dirty="0" smtClean="0"/>
              <a:t> and many </a:t>
            </a:r>
            <a:r>
              <a:rPr lang="pl-PL" sz="3600" dirty="0" err="1" smtClean="0"/>
              <a:t>others</a:t>
            </a:r>
            <a:r>
              <a:rPr lang="pl-PL" sz="3600" dirty="0" smtClean="0"/>
              <a:t>.</a:t>
            </a:r>
          </a:p>
          <a:p>
            <a:endParaRPr lang="pl-PL"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b="1" dirty="0" err="1" smtClean="0">
                <a:solidFill>
                  <a:schemeClr val="tx1"/>
                </a:solidFill>
              </a:rPr>
              <a:t>Ethnicity</a:t>
            </a:r>
            <a:r>
              <a:rPr lang="pl-PL" sz="4000" b="1" dirty="0" smtClean="0">
                <a:solidFill>
                  <a:schemeClr val="tx1"/>
                </a:solidFill>
              </a:rPr>
              <a:t>  and </a:t>
            </a:r>
            <a:r>
              <a:rPr lang="pl-PL" sz="4000" b="1" dirty="0" err="1" smtClean="0">
                <a:solidFill>
                  <a:schemeClr val="tx1"/>
                </a:solidFill>
              </a:rPr>
              <a:t>Politics</a:t>
            </a:r>
            <a:endParaRPr lang="pl-PL" sz="4000" b="1" dirty="0">
              <a:solidFill>
                <a:schemeClr val="tx1"/>
              </a:solidFill>
            </a:endParaRPr>
          </a:p>
        </p:txBody>
      </p:sp>
      <p:sp>
        <p:nvSpPr>
          <p:cNvPr id="3" name="Symbol zastępczy zawartości 2"/>
          <p:cNvSpPr>
            <a:spLocks noGrp="1"/>
          </p:cNvSpPr>
          <p:nvPr>
            <p:ph idx="1"/>
          </p:nvPr>
        </p:nvSpPr>
        <p:spPr/>
        <p:txBody>
          <a:bodyPr>
            <a:normAutofit/>
          </a:bodyPr>
          <a:lstStyle/>
          <a:p>
            <a:pPr algn="just"/>
            <a:r>
              <a:rPr lang="en-US" sz="2400" dirty="0" smtClean="0">
                <a:solidFill>
                  <a:schemeClr val="tx1">
                    <a:lumMod val="95000"/>
                    <a:lumOff val="5000"/>
                  </a:schemeClr>
                </a:solidFill>
              </a:rPr>
              <a:t>The term </a:t>
            </a:r>
            <a:r>
              <a:rPr lang="en-US" sz="2400" i="1" dirty="0" smtClean="0">
                <a:solidFill>
                  <a:schemeClr val="tx1">
                    <a:lumMod val="95000"/>
                    <a:lumOff val="5000"/>
                  </a:schemeClr>
                </a:solidFill>
              </a:rPr>
              <a:t>ethnicity</a:t>
            </a:r>
            <a:r>
              <a:rPr lang="en-US" sz="2400" dirty="0" smtClean="0">
                <a:solidFill>
                  <a:schemeClr val="tx1">
                    <a:lumMod val="95000"/>
                    <a:lumOff val="5000"/>
                  </a:schemeClr>
                </a:solidFill>
              </a:rPr>
              <a:t> remains in close connection with the </a:t>
            </a:r>
            <a:r>
              <a:rPr lang="en-US" sz="2400" b="1" i="1" dirty="0" smtClean="0">
                <a:solidFill>
                  <a:schemeClr val="tx1">
                    <a:lumMod val="95000"/>
                    <a:lumOff val="5000"/>
                  </a:schemeClr>
                </a:solidFill>
              </a:rPr>
              <a:t>national identity</a:t>
            </a:r>
            <a:r>
              <a:rPr lang="en-US" sz="2400" dirty="0" smtClean="0">
                <a:solidFill>
                  <a:schemeClr val="tx1">
                    <a:lumMod val="95000"/>
                    <a:lumOff val="5000"/>
                  </a:schemeClr>
                </a:solidFill>
              </a:rPr>
              <a:t>. </a:t>
            </a:r>
            <a:r>
              <a:rPr lang="pl-PL" sz="2400" dirty="0" smtClean="0">
                <a:solidFill>
                  <a:schemeClr val="tx1">
                    <a:lumMod val="95000"/>
                    <a:lumOff val="5000"/>
                  </a:schemeClr>
                </a:solidFill>
              </a:rPr>
              <a:t/>
            </a:r>
            <a:br>
              <a:rPr lang="pl-PL" sz="2400" dirty="0" smtClean="0">
                <a:solidFill>
                  <a:schemeClr val="tx1">
                    <a:lumMod val="95000"/>
                    <a:lumOff val="5000"/>
                  </a:schemeClr>
                </a:solidFill>
              </a:rPr>
            </a:br>
            <a:r>
              <a:rPr lang="en-US" sz="2400" dirty="0" smtClean="0">
                <a:solidFill>
                  <a:schemeClr val="tx1">
                    <a:lumMod val="95000"/>
                    <a:lumOff val="5000"/>
                  </a:schemeClr>
                </a:solidFill>
              </a:rPr>
              <a:t> In political terms the </a:t>
            </a:r>
            <a:r>
              <a:rPr lang="pl-PL" sz="2400" dirty="0" smtClean="0">
                <a:solidFill>
                  <a:schemeClr val="tx1">
                    <a:lumMod val="95000"/>
                    <a:lumOff val="5000"/>
                  </a:schemeClr>
                </a:solidFill>
              </a:rPr>
              <a:t>national </a:t>
            </a:r>
            <a:r>
              <a:rPr lang="en-US" sz="2400" dirty="0" smtClean="0">
                <a:solidFill>
                  <a:schemeClr val="tx1">
                    <a:lumMod val="95000"/>
                    <a:lumOff val="5000"/>
                  </a:schemeClr>
                </a:solidFill>
              </a:rPr>
              <a:t>identity is pursued by </a:t>
            </a:r>
            <a:r>
              <a:rPr lang="pl-PL" sz="2400" dirty="0" err="1" smtClean="0">
                <a:solidFill>
                  <a:schemeClr val="tx1">
                    <a:lumMod val="95000"/>
                    <a:lumOff val="5000"/>
                  </a:schemeClr>
                </a:solidFill>
              </a:rPr>
              <a:t>the</a:t>
            </a:r>
            <a:r>
              <a:rPr lang="pl-PL" sz="2400" dirty="0" smtClean="0">
                <a:solidFill>
                  <a:schemeClr val="tx1">
                    <a:lumMod val="95000"/>
                    <a:lumOff val="5000"/>
                  </a:schemeClr>
                </a:solidFill>
              </a:rPr>
              <a:t> term </a:t>
            </a:r>
            <a:r>
              <a:rPr lang="en-US" sz="2400" b="1" i="1" dirty="0" smtClean="0">
                <a:solidFill>
                  <a:schemeClr val="tx1">
                    <a:lumMod val="95000"/>
                    <a:lumOff val="5000"/>
                  </a:schemeClr>
                </a:solidFill>
              </a:rPr>
              <a:t>nationalism</a:t>
            </a:r>
            <a:r>
              <a:rPr lang="en-US" sz="2400" dirty="0" smtClean="0">
                <a:solidFill>
                  <a:schemeClr val="tx1">
                    <a:lumMod val="95000"/>
                    <a:lumOff val="5000"/>
                  </a:schemeClr>
                </a:solidFill>
              </a:rPr>
              <a:t> perceived  in double, but referring to each other notion as ideology</a:t>
            </a:r>
            <a:r>
              <a:rPr lang="pl-PL" sz="2400" dirty="0" smtClean="0">
                <a:solidFill>
                  <a:schemeClr val="tx1">
                    <a:lumMod val="95000"/>
                    <a:lumOff val="5000"/>
                  </a:schemeClr>
                </a:solidFill>
              </a:rPr>
              <a:t> (</a:t>
            </a:r>
            <a:r>
              <a:rPr lang="pl-PL" sz="2400" dirty="0" err="1" smtClean="0">
                <a:solidFill>
                  <a:schemeClr val="tx1">
                    <a:lumMod val="95000"/>
                    <a:lumOff val="5000"/>
                  </a:schemeClr>
                </a:solidFill>
              </a:rPr>
              <a:t>integrative</a:t>
            </a:r>
            <a:r>
              <a:rPr lang="pl-PL" sz="2400" dirty="0" smtClean="0">
                <a:solidFill>
                  <a:schemeClr val="tx1">
                    <a:lumMod val="95000"/>
                    <a:lumOff val="5000"/>
                  </a:schemeClr>
                </a:solidFill>
              </a:rPr>
              <a:t> one)</a:t>
            </a:r>
            <a:r>
              <a:rPr lang="en-US" sz="2400" dirty="0" smtClean="0">
                <a:solidFill>
                  <a:schemeClr val="tx1">
                    <a:lumMod val="95000"/>
                    <a:lumOff val="5000"/>
                  </a:schemeClr>
                </a:solidFill>
              </a:rPr>
              <a:t> and socio-political attitude. </a:t>
            </a:r>
            <a:r>
              <a:rPr lang="pl-PL" sz="2400" dirty="0" smtClean="0">
                <a:solidFill>
                  <a:schemeClr val="tx1">
                    <a:lumMod val="95000"/>
                    <a:lumOff val="5000"/>
                  </a:schemeClr>
                </a:solidFill>
              </a:rPr>
              <a:t/>
            </a:r>
            <a:br>
              <a:rPr lang="pl-PL" sz="2400" dirty="0" smtClean="0">
                <a:solidFill>
                  <a:schemeClr val="tx1">
                    <a:lumMod val="95000"/>
                    <a:lumOff val="5000"/>
                  </a:schemeClr>
                </a:solidFill>
              </a:rPr>
            </a:br>
            <a:r>
              <a:rPr lang="pl-PL" sz="2400" dirty="0" err="1" smtClean="0">
                <a:solidFill>
                  <a:schemeClr val="tx1">
                    <a:lumMod val="95000"/>
                    <a:lumOff val="5000"/>
                  </a:schemeClr>
                </a:solidFill>
              </a:rPr>
              <a:t>Nationalism</a:t>
            </a:r>
            <a:r>
              <a:rPr lang="pl-PL" sz="2400" dirty="0" smtClean="0">
                <a:solidFill>
                  <a:schemeClr val="tx1">
                    <a:lumMod val="95000"/>
                    <a:lumOff val="5000"/>
                  </a:schemeClr>
                </a:solidFill>
              </a:rPr>
              <a:t>  </a:t>
            </a:r>
            <a:r>
              <a:rPr lang="pl-PL" sz="2400" dirty="0" err="1" smtClean="0">
                <a:solidFill>
                  <a:schemeClr val="tx1">
                    <a:lumMod val="95000"/>
                    <a:lumOff val="5000"/>
                  </a:schemeClr>
                </a:solidFill>
              </a:rPr>
              <a:t>goes</a:t>
            </a:r>
            <a:r>
              <a:rPr lang="pl-PL" sz="2400" dirty="0" smtClean="0">
                <a:solidFill>
                  <a:schemeClr val="tx1">
                    <a:lumMod val="95000"/>
                    <a:lumOff val="5000"/>
                  </a:schemeClr>
                </a:solidFill>
              </a:rPr>
              <a:t> back to </a:t>
            </a:r>
            <a:r>
              <a:rPr lang="pl-PL" sz="2400" dirty="0" err="1" smtClean="0">
                <a:solidFill>
                  <a:schemeClr val="tx1">
                    <a:lumMod val="95000"/>
                    <a:lumOff val="5000"/>
                  </a:schemeClr>
                </a:solidFill>
              </a:rPr>
              <a:t>the</a:t>
            </a:r>
            <a:r>
              <a:rPr lang="pl-PL" sz="2400" dirty="0" smtClean="0">
                <a:solidFill>
                  <a:schemeClr val="tx1">
                    <a:lumMod val="95000"/>
                    <a:lumOff val="5000"/>
                  </a:schemeClr>
                </a:solidFill>
              </a:rPr>
              <a:t> </a:t>
            </a:r>
            <a:r>
              <a:rPr lang="pl-PL" sz="2400" dirty="0" err="1" smtClean="0">
                <a:solidFill>
                  <a:schemeClr val="tx1">
                    <a:lumMod val="95000"/>
                    <a:lumOff val="5000"/>
                  </a:schemeClr>
                </a:solidFill>
              </a:rPr>
              <a:t>European</a:t>
            </a:r>
            <a:r>
              <a:rPr lang="pl-PL" sz="2400" dirty="0" smtClean="0">
                <a:solidFill>
                  <a:schemeClr val="tx1">
                    <a:lumMod val="95000"/>
                    <a:lumOff val="5000"/>
                  </a:schemeClr>
                </a:solidFill>
              </a:rPr>
              <a:t> </a:t>
            </a:r>
            <a:r>
              <a:rPr lang="pl-PL" sz="2400" dirty="0" err="1" smtClean="0">
                <a:solidFill>
                  <a:schemeClr val="tx1">
                    <a:lumMod val="95000"/>
                    <a:lumOff val="5000"/>
                  </a:schemeClr>
                </a:solidFill>
              </a:rPr>
              <a:t>Enlightenment</a:t>
            </a:r>
            <a:r>
              <a:rPr lang="pl-PL" sz="2400" dirty="0" smtClean="0">
                <a:solidFill>
                  <a:schemeClr val="tx1">
                    <a:lumMod val="95000"/>
                    <a:lumOff val="5000"/>
                  </a:schemeClr>
                </a:solidFill>
              </a:rPr>
              <a:t> time and </a:t>
            </a:r>
            <a:r>
              <a:rPr lang="pl-PL" sz="2400" dirty="0" err="1" smtClean="0">
                <a:solidFill>
                  <a:schemeClr val="tx1">
                    <a:lumMod val="95000"/>
                    <a:lumOff val="5000"/>
                  </a:schemeClr>
                </a:solidFill>
              </a:rPr>
              <a:t>its</a:t>
            </a:r>
            <a:r>
              <a:rPr lang="pl-PL" sz="2400" dirty="0" smtClean="0">
                <a:solidFill>
                  <a:schemeClr val="tx1">
                    <a:lumMod val="95000"/>
                    <a:lumOff val="5000"/>
                  </a:schemeClr>
                </a:solidFill>
              </a:rPr>
              <a:t> first </a:t>
            </a:r>
            <a:r>
              <a:rPr lang="pl-PL" sz="2400" dirty="0" err="1" smtClean="0">
                <a:solidFill>
                  <a:schemeClr val="tx1">
                    <a:lumMod val="95000"/>
                    <a:lumOff val="5000"/>
                  </a:schemeClr>
                </a:solidFill>
              </a:rPr>
              <a:t>appearance</a:t>
            </a:r>
            <a:r>
              <a:rPr lang="pl-PL" sz="2400" dirty="0" smtClean="0">
                <a:solidFill>
                  <a:schemeClr val="tx1">
                    <a:lumMod val="95000"/>
                    <a:lumOff val="5000"/>
                  </a:schemeClr>
                </a:solidFill>
              </a:rPr>
              <a:t> </a:t>
            </a:r>
            <a:r>
              <a:rPr lang="pl-PL" sz="2400" dirty="0" err="1" smtClean="0">
                <a:solidFill>
                  <a:schemeClr val="tx1">
                    <a:lumMod val="95000"/>
                    <a:lumOff val="5000"/>
                  </a:schemeClr>
                </a:solidFill>
              </a:rPr>
              <a:t>sometimes</a:t>
            </a:r>
            <a:r>
              <a:rPr lang="pl-PL" sz="2400" dirty="0" smtClean="0">
                <a:solidFill>
                  <a:schemeClr val="tx1">
                    <a:lumMod val="95000"/>
                    <a:lumOff val="5000"/>
                  </a:schemeClr>
                </a:solidFill>
              </a:rPr>
              <a:t> </a:t>
            </a:r>
            <a:r>
              <a:rPr lang="pl-PL" sz="2400" dirty="0" err="1" smtClean="0">
                <a:solidFill>
                  <a:schemeClr val="tx1">
                    <a:lumMod val="95000"/>
                    <a:lumOff val="5000"/>
                  </a:schemeClr>
                </a:solidFill>
              </a:rPr>
              <a:t>is</a:t>
            </a:r>
            <a:r>
              <a:rPr lang="pl-PL" sz="2400" dirty="0" smtClean="0">
                <a:solidFill>
                  <a:schemeClr val="tx1">
                    <a:lumMod val="95000"/>
                    <a:lumOff val="5000"/>
                  </a:schemeClr>
                </a:solidFill>
              </a:rPr>
              <a:t> </a:t>
            </a:r>
            <a:r>
              <a:rPr lang="pl-PL" sz="2400" dirty="0" err="1" smtClean="0">
                <a:solidFill>
                  <a:schemeClr val="tx1">
                    <a:lumMod val="95000"/>
                    <a:lumOff val="5000"/>
                  </a:schemeClr>
                </a:solidFill>
              </a:rPr>
              <a:t>coincided</a:t>
            </a:r>
            <a:r>
              <a:rPr lang="pl-PL" sz="2400" dirty="0" smtClean="0">
                <a:solidFill>
                  <a:schemeClr val="tx1">
                    <a:lumMod val="95000"/>
                    <a:lumOff val="5000"/>
                  </a:schemeClr>
                </a:solidFill>
              </a:rPr>
              <a:t>  </a:t>
            </a:r>
            <a:r>
              <a:rPr lang="pl-PL" sz="2400" dirty="0" err="1" smtClean="0">
                <a:solidFill>
                  <a:schemeClr val="tx1">
                    <a:lumMod val="95000"/>
                    <a:lumOff val="5000"/>
                  </a:schemeClr>
                </a:solidFill>
              </a:rPr>
              <a:t>with</a:t>
            </a:r>
            <a:r>
              <a:rPr lang="pl-PL" sz="2400" dirty="0" smtClean="0">
                <a:solidFill>
                  <a:schemeClr val="tx1">
                    <a:lumMod val="95000"/>
                    <a:lumOff val="5000"/>
                  </a:schemeClr>
                </a:solidFill>
              </a:rPr>
              <a:t> 1798? (</a:t>
            </a:r>
            <a:r>
              <a:rPr lang="pl-PL" sz="2400" dirty="0" err="1" smtClean="0">
                <a:solidFill>
                  <a:schemeClr val="tx1">
                    <a:lumMod val="95000"/>
                    <a:lumOff val="5000"/>
                  </a:schemeClr>
                </a:solidFill>
              </a:rPr>
              <a:t>Bertier</a:t>
            </a:r>
            <a:r>
              <a:rPr lang="pl-PL" sz="2400" dirty="0" smtClean="0">
                <a:solidFill>
                  <a:schemeClr val="tx1">
                    <a:lumMod val="95000"/>
                    <a:lumOff val="5000"/>
                  </a:schemeClr>
                </a:solidFill>
              </a:rPr>
              <a:t> de </a:t>
            </a:r>
            <a:r>
              <a:rPr lang="pl-PL" sz="2400" dirty="0" err="1" smtClean="0">
                <a:solidFill>
                  <a:schemeClr val="tx1">
                    <a:lumMod val="95000"/>
                    <a:lumOff val="5000"/>
                  </a:schemeClr>
                </a:solidFill>
              </a:rPr>
              <a:t>Sauvigny</a:t>
            </a:r>
            <a:r>
              <a:rPr lang="pl-PL" sz="2400" dirty="0" smtClean="0">
                <a:solidFill>
                  <a:schemeClr val="tx1">
                    <a:lumMod val="95000"/>
                    <a:lumOff val="5000"/>
                  </a:schemeClr>
                </a:solidFill>
              </a:rPr>
              <a:t>).</a:t>
            </a:r>
            <a:endParaRPr lang="pl-PL" sz="2400"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Macro">
  <a:themeElements>
    <a:clrScheme name="Macro">
      <a:dk1>
        <a:sysClr val="windowText" lastClr="000000"/>
      </a:dk1>
      <a:lt1>
        <a:sysClr val="window" lastClr="FFFFFF"/>
      </a:lt1>
      <a:dk2>
        <a:srgbClr val="3F3F4D"/>
      </a:dk2>
      <a:lt2>
        <a:srgbClr val="DDDDDD"/>
      </a:lt2>
      <a:accent1>
        <a:srgbClr val="A51009"/>
      </a:accent1>
      <a:accent2>
        <a:srgbClr val="DE7014"/>
      </a:accent2>
      <a:accent3>
        <a:srgbClr val="704836"/>
      </a:accent3>
      <a:accent4>
        <a:srgbClr val="F2B431"/>
      </a:accent4>
      <a:accent5>
        <a:srgbClr val="7F221D"/>
      </a:accent5>
      <a:accent6>
        <a:srgbClr val="CDAC77"/>
      </a:accent6>
      <a:hlink>
        <a:srgbClr val="F5B123"/>
      </a:hlink>
      <a:folHlink>
        <a:srgbClr val="E19B0B"/>
      </a:folHlink>
    </a:clrScheme>
    <a:fontScheme name="Macro">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cro">
      <a:fillStyleLst>
        <a:solidFill>
          <a:schemeClr val="phClr"/>
        </a:solidFill>
        <a:gradFill rotWithShape="1">
          <a:gsLst>
            <a:gs pos="0">
              <a:schemeClr val="phClr">
                <a:tint val="65000"/>
                <a:satMod val="300000"/>
              </a:schemeClr>
            </a:gs>
            <a:gs pos="100000">
              <a:schemeClr val="phClr">
                <a:tint val="80000"/>
                <a:satMod val="150000"/>
              </a:schemeClr>
            </a:gs>
          </a:gsLst>
          <a:lin ang="5400000" scaled="0"/>
        </a:gradFill>
        <a:gradFill rotWithShape="1">
          <a:gsLst>
            <a:gs pos="0">
              <a:schemeClr val="phClr">
                <a:shade val="90000"/>
                <a:satMod val="300000"/>
              </a:schemeClr>
            </a:gs>
            <a:gs pos="100000">
              <a:schemeClr val="phClr">
                <a:satMod val="150000"/>
              </a:schemeClr>
            </a:gs>
          </a:gsLst>
          <a:path path="circle">
            <a:fillToRect l="50000" t="100000" r="100000" b="50000"/>
          </a:path>
        </a:gradFill>
      </a:fillStyleLst>
      <a:lnStyleLst>
        <a:ln w="9525" cap="flat" cmpd="sng" algn="ctr">
          <a:solidFill>
            <a:schemeClr val="phClr"/>
          </a:solidFill>
          <a:prstDash val="solid"/>
        </a:ln>
        <a:ln w="13970" cap="flat" cmpd="sng" algn="ctr">
          <a:solidFill>
            <a:schemeClr val="phClr"/>
          </a:solidFill>
          <a:prstDash val="solid"/>
        </a:ln>
        <a:ln w="22225" cap="flat" cmpd="sng" algn="ctr">
          <a:solidFill>
            <a:schemeClr val="phClr"/>
          </a:solidFill>
          <a:prstDash val="solid"/>
        </a:ln>
      </a:lnStyleLst>
      <a:effectStyleLst>
        <a:effectStyle>
          <a:effectLst>
            <a:outerShdw blurRad="50800" dist="25400" dir="5400000" rotWithShape="0">
              <a:srgbClr val="000000">
                <a:alpha val="70000"/>
              </a:srgbClr>
            </a:outerShdw>
          </a:effectLst>
        </a:effectStyle>
        <a:effectStyle>
          <a:effectLst>
            <a:outerShdw blurRad="25400" dist="25400" dir="5400000" rotWithShape="0">
              <a:srgbClr val="000000">
                <a:alpha val="70000"/>
              </a:srgbClr>
            </a:outerShdw>
          </a:effectLst>
          <a:scene3d>
            <a:camera prst="orthographicFront">
              <a:rot lat="0" lon="0" rev="0"/>
            </a:camera>
            <a:lightRig rig="threePt" dir="tl"/>
          </a:scene3d>
          <a:sp3d contourW="15875" prstMaterial="softmetal">
            <a:bevelT w="25400" h="19050" prst="angle"/>
            <a:contourClr>
              <a:schemeClr val="phClr">
                <a:shade val="30000"/>
              </a:schemeClr>
            </a:contourClr>
          </a:sp3d>
        </a:effectStyle>
        <a:effectStyle>
          <a:effectLst>
            <a:outerShdw blurRad="25400" dist="25400" dir="5400000" rotWithShape="0">
              <a:srgbClr val="000000">
                <a:alpha val="40000"/>
              </a:srgbClr>
            </a:outerShdw>
          </a:effectLst>
          <a:scene3d>
            <a:camera prst="orthographicFront">
              <a:rot lat="0" lon="0" rev="0"/>
            </a:camera>
            <a:lightRig rig="threePt" dir="tl"/>
          </a:scene3d>
          <a:sp3d contourW="19050" prstMaterial="metal">
            <a:bevelT w="63500" h="31750" prst="angle"/>
            <a:contourClr>
              <a:schemeClr val="phClr">
                <a:shade val="25000"/>
                <a:satMod val="130000"/>
              </a:schemeClr>
            </a:contourClr>
          </a:sp3d>
        </a:effectStyle>
      </a:effectStyleLst>
      <a:bgFillStyleLst>
        <a:solidFill>
          <a:schemeClr val="phClr"/>
        </a:solidFill>
        <a:gradFill rotWithShape="1">
          <a:gsLst>
            <a:gs pos="0">
              <a:schemeClr val="phClr">
                <a:tint val="67000"/>
                <a:shade val="93000"/>
                <a:satMod val="110000"/>
                <a:lumMod val="90000"/>
              </a:schemeClr>
            </a:gs>
            <a:gs pos="76000">
              <a:schemeClr val="phClr">
                <a:tint val="85000"/>
                <a:shade val="75000"/>
                <a:satMod val="120000"/>
              </a:schemeClr>
            </a:gs>
            <a:gs pos="100000">
              <a:schemeClr val="phClr">
                <a:tint val="86000"/>
                <a:shade val="50000"/>
                <a:satMod val="130000"/>
              </a:schemeClr>
            </a:gs>
          </a:gsLst>
          <a:lin ang="5400000" scaled="0"/>
        </a:gradFill>
        <a:gradFill rotWithShape="1">
          <a:gsLst>
            <a:gs pos="0">
              <a:schemeClr val="phClr">
                <a:tint val="96000"/>
                <a:shade val="35000"/>
                <a:satMod val="146000"/>
                <a:lumMod val="101000"/>
              </a:schemeClr>
            </a:gs>
            <a:gs pos="26000">
              <a:schemeClr val="phClr">
                <a:tint val="96000"/>
                <a:shade val="96000"/>
                <a:satMod val="190000"/>
              </a:schemeClr>
            </a:gs>
            <a:gs pos="100000">
              <a:schemeClr val="phClr">
                <a:tint val="60000"/>
                <a:shade val="90000"/>
                <a:satMod val="220000"/>
                <a:lumMod val="11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TC101859866[[fn=Makro]]</Template>
  <TotalTime>1131</TotalTime>
  <Words>1738</Words>
  <Application>Microsoft Office PowerPoint</Application>
  <PresentationFormat>Pokaz na ekranie (4:3)</PresentationFormat>
  <Paragraphs>108</Paragraphs>
  <Slides>31</Slides>
  <Notes>0</Notes>
  <HiddenSlides>0</HiddenSlides>
  <MMClips>0</MMClips>
  <ScaleCrop>false</ScaleCrop>
  <HeadingPairs>
    <vt:vector size="4" baseType="variant">
      <vt:variant>
        <vt:lpstr>Motyw</vt:lpstr>
      </vt:variant>
      <vt:variant>
        <vt:i4>1</vt:i4>
      </vt:variant>
      <vt:variant>
        <vt:lpstr>Tytuły slajdów</vt:lpstr>
      </vt:variant>
      <vt:variant>
        <vt:i4>31</vt:i4>
      </vt:variant>
    </vt:vector>
  </HeadingPairs>
  <TitlesOfParts>
    <vt:vector size="32" baseType="lpstr">
      <vt:lpstr>Macro</vt:lpstr>
      <vt:lpstr>Wawrzyniec Konarski Jagiellonian University in Cracow,  Poland w_konarski@op.pl</vt:lpstr>
      <vt:lpstr>Ethnicity  and Politics</vt:lpstr>
      <vt:lpstr>Ethnicity  and Politics</vt:lpstr>
      <vt:lpstr>Ethnicity  and Politics</vt:lpstr>
      <vt:lpstr>Ethnicity  and Politics</vt:lpstr>
      <vt:lpstr>Ethnicity  and Politics</vt:lpstr>
      <vt:lpstr>Ethnicity  and Politics</vt:lpstr>
      <vt:lpstr>Ethnicity  and Politics</vt:lpstr>
      <vt:lpstr>Ethnicity  and Politics</vt:lpstr>
      <vt:lpstr>Ethnicity  and Politics</vt:lpstr>
      <vt:lpstr>Ethnicity  and Politics</vt:lpstr>
      <vt:lpstr>Ethnicity  and Politics</vt:lpstr>
      <vt:lpstr>Ethnicity  and Politics</vt:lpstr>
      <vt:lpstr>Slajd 14</vt:lpstr>
      <vt:lpstr>Ethnicity  and Politics</vt:lpstr>
      <vt:lpstr>Ethnicity  and Politics</vt:lpstr>
      <vt:lpstr>Ethnicity  and Politics</vt:lpstr>
      <vt:lpstr>Ethnicity  and Politics</vt:lpstr>
      <vt:lpstr>Ethnicity  and Politics</vt:lpstr>
      <vt:lpstr>Ethnicity  and Politics</vt:lpstr>
      <vt:lpstr>Ethnicity  and Politics</vt:lpstr>
      <vt:lpstr>Ethnicity  and Politics</vt:lpstr>
      <vt:lpstr>Ethnicity  and Politics</vt:lpstr>
      <vt:lpstr>Ethnicity  and Politics</vt:lpstr>
      <vt:lpstr>Ethnicity  and Politics</vt:lpstr>
      <vt:lpstr>Ethnicity  and Politics</vt:lpstr>
      <vt:lpstr>Ethnicity  and Politics</vt:lpstr>
      <vt:lpstr>Ethnicity  and Politics</vt:lpstr>
      <vt:lpstr>Ethnicity  and Politics</vt:lpstr>
      <vt:lpstr>Ethnicity  and Politics</vt:lpstr>
      <vt:lpstr>Slajd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Domek</dc:creator>
  <cp:lastModifiedBy>Domek</cp:lastModifiedBy>
  <cp:revision>272</cp:revision>
  <dcterms:created xsi:type="dcterms:W3CDTF">2014-01-11T17:17:33Z</dcterms:created>
  <dcterms:modified xsi:type="dcterms:W3CDTF">2014-03-01T15:25:43Z</dcterms:modified>
</cp:coreProperties>
</file>